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6" r:id="rId3"/>
    <p:sldId id="307" r:id="rId4"/>
    <p:sldId id="303" r:id="rId5"/>
    <p:sldId id="304" r:id="rId6"/>
    <p:sldId id="257" r:id="rId7"/>
    <p:sldId id="258" r:id="rId8"/>
    <p:sldId id="268" r:id="rId9"/>
    <p:sldId id="270" r:id="rId10"/>
    <p:sldId id="271" r:id="rId11"/>
    <p:sldId id="300" r:id="rId12"/>
    <p:sldId id="272" r:id="rId13"/>
    <p:sldId id="299" r:id="rId14"/>
    <p:sldId id="273" r:id="rId15"/>
    <p:sldId id="274" r:id="rId16"/>
    <p:sldId id="275" r:id="rId17"/>
    <p:sldId id="301" r:id="rId18"/>
    <p:sldId id="269" r:id="rId19"/>
    <p:sldId id="298" r:id="rId20"/>
    <p:sldId id="276" r:id="rId21"/>
    <p:sldId id="277" r:id="rId22"/>
    <p:sldId id="278" r:id="rId23"/>
    <p:sldId id="279" r:id="rId24"/>
    <p:sldId id="280" r:id="rId25"/>
    <p:sldId id="297" r:id="rId26"/>
    <p:sldId id="281" r:id="rId27"/>
    <p:sldId id="289" r:id="rId28"/>
    <p:sldId id="282" r:id="rId29"/>
    <p:sldId id="283" r:id="rId30"/>
    <p:sldId id="284" r:id="rId31"/>
    <p:sldId id="285" r:id="rId32"/>
    <p:sldId id="288" r:id="rId33"/>
    <p:sldId id="286" r:id="rId34"/>
    <p:sldId id="287" r:id="rId3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50"/>
  </p:normalViewPr>
  <p:slideViewPr>
    <p:cSldViewPr snapToGrid="0" snapToObjects="1">
      <p:cViewPr varScale="1">
        <p:scale>
          <a:sx n="90" d="100"/>
          <a:sy n="90" d="100"/>
        </p:scale>
        <p:origin x="232" y="84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F077CA-5CBA-8F48-9B78-F146A4A2F78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2DFA630-99FB-B54C-8D90-37F0E12C02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3904A4A1-6073-9C43-8CC0-B8815D8787A4}"/>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5" name="Plassholder for bunntekst 4">
            <a:extLst>
              <a:ext uri="{FF2B5EF4-FFF2-40B4-BE49-F238E27FC236}">
                <a16:creationId xmlns:a16="http://schemas.microsoft.com/office/drawing/2014/main" id="{05B81305-7125-B54E-A9ED-14EC5034E5F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74FF0CF-9301-684F-BCF2-74755BEBEABA}"/>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45583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22B298-B3AE-4A48-A05E-643796EB169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4F6A7EB-5856-4E4D-95B7-313058AE8533}"/>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5DCA3F3-7EA9-164D-A544-49A63F480510}"/>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5" name="Plassholder for bunntekst 4">
            <a:extLst>
              <a:ext uri="{FF2B5EF4-FFF2-40B4-BE49-F238E27FC236}">
                <a16:creationId xmlns:a16="http://schemas.microsoft.com/office/drawing/2014/main" id="{D5B15AC5-8CD3-DC4D-AF94-C9E7FDEBD12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2795798-5EC4-F149-9592-DC2FC5B73C7B}"/>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158682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7329AF8-43DD-0A4B-A4DF-4EBE8D7D004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4977104-6048-A449-9A84-B9822D1F7AB1}"/>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79CC871-7659-7C41-AE7E-D3682274E9F8}"/>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5" name="Plassholder for bunntekst 4">
            <a:extLst>
              <a:ext uri="{FF2B5EF4-FFF2-40B4-BE49-F238E27FC236}">
                <a16:creationId xmlns:a16="http://schemas.microsoft.com/office/drawing/2014/main" id="{87864B11-63E6-EA46-A2CA-5FFA3FA530A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DA8B25-AACB-4945-8B4C-9853BBA77308}"/>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341452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139760-9E47-4F41-8A9C-7563A65925A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1EB1C42-A2C8-514D-9D1F-C84B3AECA588}"/>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E5D2B06-4EF9-1D45-B2B3-7B4C152C859C}"/>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5" name="Plassholder for bunntekst 4">
            <a:extLst>
              <a:ext uri="{FF2B5EF4-FFF2-40B4-BE49-F238E27FC236}">
                <a16:creationId xmlns:a16="http://schemas.microsoft.com/office/drawing/2014/main" id="{83E10F07-0BBE-E448-A582-190B7D422CD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D05C6E1-DE0E-7448-A9E3-841B9167B4AC}"/>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267348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9FBBD9-2439-8E44-A5AE-D17C3E93AD8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34D3A07-2BBA-FE40-B0E7-D6BC11E871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83013090-89DF-CA4F-82FB-A11E4C0ACD27}"/>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5" name="Plassholder for bunntekst 4">
            <a:extLst>
              <a:ext uri="{FF2B5EF4-FFF2-40B4-BE49-F238E27FC236}">
                <a16:creationId xmlns:a16="http://schemas.microsoft.com/office/drawing/2014/main" id="{0270E435-DA81-994B-9CF5-D0C71F143C7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53C5E65-D38E-4D47-862F-27CB30EC2920}"/>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272644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7CBCA6-0C7C-484A-9B87-E2CCF09B900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C5EEF8D-F77B-FF44-B9C7-C408AF07E5C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6F15EC9-7F64-614F-822A-41ADF528F07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58D5828-800B-494C-9517-BEDCBC5EC632}"/>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6" name="Plassholder for bunntekst 5">
            <a:extLst>
              <a:ext uri="{FF2B5EF4-FFF2-40B4-BE49-F238E27FC236}">
                <a16:creationId xmlns:a16="http://schemas.microsoft.com/office/drawing/2014/main" id="{8566D920-8AD3-F641-98D6-F156A2FAB7A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59431CB-7DF6-EA46-9D3E-4E4083D472EB}"/>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339072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657752-FCED-A243-8BE7-03001AD418A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713DBB0-B609-CC4F-8E7F-2FB61ADEA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EA6CB5E-DD8B-DA4E-9FCA-5BFFBA762238}"/>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BB6F4A0-2D77-304D-AB95-B5190B1DD6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96C8D8A-4143-4740-A136-C78539C39BC1}"/>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2D061B6-473D-EF46-967C-45904711C11E}"/>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8" name="Plassholder for bunntekst 7">
            <a:extLst>
              <a:ext uri="{FF2B5EF4-FFF2-40B4-BE49-F238E27FC236}">
                <a16:creationId xmlns:a16="http://schemas.microsoft.com/office/drawing/2014/main" id="{CEEA1BE1-DAFF-6343-8A83-0EF68E096B0A}"/>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F2E9022-FBCE-FE42-B42C-5751FF3F494C}"/>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262630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BDE00C-3B33-1E48-9D89-6511E1C42BAF}"/>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441B5C6-8458-B547-9E25-DDC2ADD02964}"/>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4" name="Plassholder for bunntekst 3">
            <a:extLst>
              <a:ext uri="{FF2B5EF4-FFF2-40B4-BE49-F238E27FC236}">
                <a16:creationId xmlns:a16="http://schemas.microsoft.com/office/drawing/2014/main" id="{4EA445DC-5BAD-8A47-8C9D-94A9EBCF897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F7EB4A1-1C57-4645-86F2-9120C86C5D77}"/>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202253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B8EA7C4-35A8-B24B-9289-0251567C3089}"/>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3" name="Plassholder for bunntekst 2">
            <a:extLst>
              <a:ext uri="{FF2B5EF4-FFF2-40B4-BE49-F238E27FC236}">
                <a16:creationId xmlns:a16="http://schemas.microsoft.com/office/drawing/2014/main" id="{D3C5F8B7-7384-154A-B0DC-ECC3E3DC8173}"/>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D80DF48D-8E2D-924C-9E6F-5765AFCD21E0}"/>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354023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D5F0D3-26F7-DB45-9F0D-19D593E0DED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C9F69FB-E191-8C46-9F42-D1BFDCB715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EBA7ACF-5A80-5B40-964A-F816C4A9BE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007BF9B8-DFA1-9A49-92CC-0C22E30AC00E}"/>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6" name="Plassholder for bunntekst 5">
            <a:extLst>
              <a:ext uri="{FF2B5EF4-FFF2-40B4-BE49-F238E27FC236}">
                <a16:creationId xmlns:a16="http://schemas.microsoft.com/office/drawing/2014/main" id="{0C36FBF3-9461-6244-8DE8-400CCCC36BF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70F6A7E-ADE5-1147-95E6-EDBD95193E70}"/>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123738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97B7F5-3491-9F41-9B8F-BB2D4CC0195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026BC07-5031-B943-85D2-0A2C2D2BFB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AB1DED9-6972-F249-A15C-F6A27C3FC8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00EF10AF-02BF-B749-835A-85EC0EF870D3}"/>
              </a:ext>
            </a:extLst>
          </p:cNvPr>
          <p:cNvSpPr>
            <a:spLocks noGrp="1"/>
          </p:cNvSpPr>
          <p:nvPr>
            <p:ph type="dt" sz="half" idx="10"/>
          </p:nvPr>
        </p:nvSpPr>
        <p:spPr/>
        <p:txBody>
          <a:bodyPr/>
          <a:lstStyle/>
          <a:p>
            <a:fld id="{AFE0FC4F-1E12-674C-922E-B8F97DEF2914}" type="datetimeFigureOut">
              <a:rPr lang="nb-NO" smtClean="0"/>
              <a:t>26.02.2021</a:t>
            </a:fld>
            <a:endParaRPr lang="nb-NO"/>
          </a:p>
        </p:txBody>
      </p:sp>
      <p:sp>
        <p:nvSpPr>
          <p:cNvPr id="6" name="Plassholder for bunntekst 5">
            <a:extLst>
              <a:ext uri="{FF2B5EF4-FFF2-40B4-BE49-F238E27FC236}">
                <a16:creationId xmlns:a16="http://schemas.microsoft.com/office/drawing/2014/main" id="{26F9BE51-E043-3249-973E-074CABDB89D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02D2369-1FF2-854E-A426-ED5B61EE4776}"/>
              </a:ext>
            </a:extLst>
          </p:cNvPr>
          <p:cNvSpPr>
            <a:spLocks noGrp="1"/>
          </p:cNvSpPr>
          <p:nvPr>
            <p:ph type="sldNum" sz="quarter" idx="12"/>
          </p:nvPr>
        </p:nvSpPr>
        <p:spPr/>
        <p:txBody>
          <a:bodyPr/>
          <a:lstStyle/>
          <a:p>
            <a:fld id="{6C6BFB3C-5FC4-EB4F-A22D-3D7A5D278A0F}" type="slidenum">
              <a:rPr lang="nb-NO" smtClean="0"/>
              <a:t>‹#›</a:t>
            </a:fld>
            <a:endParaRPr lang="nb-NO"/>
          </a:p>
        </p:txBody>
      </p:sp>
    </p:spTree>
    <p:extLst>
      <p:ext uri="{BB962C8B-B14F-4D97-AF65-F5344CB8AC3E}">
        <p14:creationId xmlns:p14="http://schemas.microsoft.com/office/powerpoint/2010/main" val="307992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FA707F9-BBAD-0D4E-8DF5-9CED7EBCD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7434AC4-5285-E549-8563-CFF4F3FE00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101AAF2-22D8-BD49-B351-835878BBE4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0FC4F-1E12-674C-922E-B8F97DEF2914}" type="datetimeFigureOut">
              <a:rPr lang="nb-NO" smtClean="0"/>
              <a:t>26.02.2021</a:t>
            </a:fld>
            <a:endParaRPr lang="nb-NO"/>
          </a:p>
        </p:txBody>
      </p:sp>
      <p:sp>
        <p:nvSpPr>
          <p:cNvPr id="5" name="Plassholder for bunntekst 4">
            <a:extLst>
              <a:ext uri="{FF2B5EF4-FFF2-40B4-BE49-F238E27FC236}">
                <a16:creationId xmlns:a16="http://schemas.microsoft.com/office/drawing/2014/main" id="{7772F5EA-6E83-0A43-8EE9-E7ED651CC1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71A8F8CD-A7CA-314A-9B2B-30B95641CE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BFB3C-5FC4-EB4F-A22D-3D7A5D278A0F}" type="slidenum">
              <a:rPr lang="nb-NO" smtClean="0"/>
              <a:t>‹#›</a:t>
            </a:fld>
            <a:endParaRPr lang="nb-NO"/>
          </a:p>
        </p:txBody>
      </p:sp>
    </p:spTree>
    <p:extLst>
      <p:ext uri="{BB962C8B-B14F-4D97-AF65-F5344CB8AC3E}">
        <p14:creationId xmlns:p14="http://schemas.microsoft.com/office/powerpoint/2010/main" val="3063388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19.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6.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2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slide" Target="slide34.xml"/></Relationships>
</file>

<file path=ppt/slides/_rels/slide2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34.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8.xml"/><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28.xml"/></Relationships>
</file>

<file path=ppt/slides/_rels/slide3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3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e 4" descr="Et bilde som inneholder person, mann, slips, vegg&#10;&#10;Automatisk generert beskrivelse">
            <a:extLst>
              <a:ext uri="{FF2B5EF4-FFF2-40B4-BE49-F238E27FC236}">
                <a16:creationId xmlns:a16="http://schemas.microsoft.com/office/drawing/2014/main" id="{F7ECB401-19D6-E544-82AF-EC3EFCBEF298}"/>
              </a:ext>
            </a:extLst>
          </p:cNvPr>
          <p:cNvPicPr>
            <a:picLocks noChangeAspect="1"/>
          </p:cNvPicPr>
          <p:nvPr/>
        </p:nvPicPr>
        <p:blipFill rotWithShape="1">
          <a:blip r:embed="rId2"/>
          <a:srcRect t="10037" b="6320"/>
          <a:stretch/>
        </p:blipFill>
        <p:spPr>
          <a:xfrm>
            <a:off x="20" y="10"/>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tel 1">
            <a:extLst>
              <a:ext uri="{FF2B5EF4-FFF2-40B4-BE49-F238E27FC236}">
                <a16:creationId xmlns:a16="http://schemas.microsoft.com/office/drawing/2014/main" id="{A90D6218-A7CC-6A48-AFE6-73287C63FED7}"/>
              </a:ext>
            </a:extLst>
          </p:cNvPr>
          <p:cNvSpPr>
            <a:spLocks noGrp="1"/>
          </p:cNvSpPr>
          <p:nvPr>
            <p:ph type="ctrTitle"/>
          </p:nvPr>
        </p:nvSpPr>
        <p:spPr>
          <a:xfrm>
            <a:off x="8022021" y="3231931"/>
            <a:ext cx="3852041" cy="1834056"/>
          </a:xfrm>
        </p:spPr>
        <p:txBody>
          <a:bodyPr>
            <a:normAutofit/>
          </a:bodyPr>
          <a:lstStyle/>
          <a:p>
            <a:r>
              <a:rPr lang="nb-NO" sz="4400" b="1" dirty="0">
                <a:solidFill>
                  <a:schemeClr val="accent2"/>
                </a:solidFill>
              </a:rPr>
              <a:t>Karlstad-forhandlingene</a:t>
            </a:r>
          </a:p>
        </p:txBody>
      </p:sp>
      <p:sp>
        <p:nvSpPr>
          <p:cNvPr id="3" name="Undertittel 2">
            <a:extLst>
              <a:ext uri="{FF2B5EF4-FFF2-40B4-BE49-F238E27FC236}">
                <a16:creationId xmlns:a16="http://schemas.microsoft.com/office/drawing/2014/main" id="{CBFAF56F-A153-1741-9E5D-724E7F23DC20}"/>
              </a:ext>
            </a:extLst>
          </p:cNvPr>
          <p:cNvSpPr>
            <a:spLocks noGrp="1"/>
          </p:cNvSpPr>
          <p:nvPr>
            <p:ph type="subTitle" idx="1"/>
          </p:nvPr>
        </p:nvSpPr>
        <p:spPr>
          <a:xfrm>
            <a:off x="7782910" y="5242674"/>
            <a:ext cx="4330262" cy="777617"/>
          </a:xfrm>
        </p:spPr>
        <p:txBody>
          <a:bodyPr>
            <a:normAutofit fontScale="92500" lnSpcReduction="20000"/>
          </a:bodyPr>
          <a:lstStyle/>
          <a:p>
            <a:r>
              <a:rPr lang="nb-NO" sz="2000" b="1" dirty="0">
                <a:solidFill>
                  <a:schemeClr val="accent2"/>
                </a:solidFill>
              </a:rPr>
              <a:t>Du er Christian Michelsen – kan du forhandle Norge ut av unionen med Sverige?</a:t>
            </a: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7" name="Undertittel 2">
            <a:extLst>
              <a:ext uri="{FF2B5EF4-FFF2-40B4-BE49-F238E27FC236}">
                <a16:creationId xmlns:a16="http://schemas.microsoft.com/office/drawing/2014/main" id="{26D7A570-43D2-7845-AF33-358F2124C5A5}"/>
              </a:ext>
            </a:extLst>
          </p:cNvPr>
          <p:cNvSpPr txBox="1">
            <a:spLocks/>
          </p:cNvSpPr>
          <p:nvPr/>
        </p:nvSpPr>
        <p:spPr>
          <a:xfrm>
            <a:off x="8436863" y="6139171"/>
            <a:ext cx="3340609" cy="64094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nb-NO" sz="1600" dirty="0">
                <a:solidFill>
                  <a:schemeClr val="accent2"/>
                </a:solidFill>
              </a:rPr>
              <a:t>Historisk simulering utviklet av </a:t>
            </a:r>
          </a:p>
          <a:p>
            <a:r>
              <a:rPr lang="nb-NO" sz="1600" dirty="0">
                <a:solidFill>
                  <a:schemeClr val="accent2"/>
                </a:solidFill>
              </a:rPr>
              <a:t>Harald Frode Skram</a:t>
            </a:r>
          </a:p>
        </p:txBody>
      </p:sp>
    </p:spTree>
    <p:extLst>
      <p:ext uri="{BB962C8B-B14F-4D97-AF65-F5344CB8AC3E}">
        <p14:creationId xmlns:p14="http://schemas.microsoft.com/office/powerpoint/2010/main" val="17884272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5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85000" lnSpcReduction="20000"/>
          </a:bodyPr>
          <a:lstStyle/>
          <a:p>
            <a:pPr marL="0" indent="0">
              <a:buNone/>
            </a:pPr>
            <a:r>
              <a:rPr lang="nb-NO" dirty="0"/>
              <a:t>Folkeavstemningen blir avholdt 13. august og gir et overveldende flertall (368.208 stemte ja til unionsoppløsningen, bare 184 stemte nei) for unionsoppløsning. Og over 250.000 norske kvinner (som var uten stemmerett) skrev under et opprop som støttet unionsoppløsningen</a:t>
            </a:r>
            <a:r>
              <a:rPr lang="nb-NO" dirty="0">
                <a:effectLst/>
              </a:rPr>
              <a:t> </a:t>
            </a:r>
            <a:endParaRPr lang="nb-NO" dirty="0"/>
          </a:p>
          <a:p>
            <a:pPr marL="0" indent="0">
              <a:buNone/>
            </a:pPr>
            <a:r>
              <a:rPr lang="nb-NO" dirty="0"/>
              <a:t>Hva gjør du</a:t>
            </a:r>
            <a:r>
              <a:rPr lang="nb-NO" dirty="0">
                <a:effectLst/>
              </a:rPr>
              <a:t> </a:t>
            </a:r>
            <a:r>
              <a:rPr lang="nb-NO" dirty="0"/>
              <a:t>: </a:t>
            </a:r>
          </a:p>
          <a:p>
            <a:pPr marL="514350" lvl="0" indent="-514350">
              <a:buFont typeface="+mj-lt"/>
              <a:buAutoNum type="alphaLcParenR"/>
            </a:pPr>
            <a:r>
              <a:rPr lang="nb-NO" dirty="0"/>
              <a:t>Melder fra til Sverige at avstemningen viser at Norge er et selvstendig land hvor regjeringen har full støtte i befolkningen. Det kan derfor ikke komme på tale å forhandle om Norges selvstendighet. </a:t>
            </a:r>
            <a:r>
              <a:rPr lang="nb-NO" dirty="0">
                <a:hlinkClick r:id="rId2" action="ppaction://hlinksldjump"/>
              </a:rPr>
              <a:t>Ta kort 19</a:t>
            </a:r>
            <a:r>
              <a:rPr lang="nb-NO" dirty="0"/>
              <a:t>.</a:t>
            </a:r>
          </a:p>
          <a:p>
            <a:pPr marL="514350" lvl="0" indent="-514350">
              <a:buFont typeface="+mj-lt"/>
              <a:buAutoNum type="alphaLcParenR"/>
            </a:pPr>
            <a:r>
              <a:rPr lang="nb-NO" dirty="0"/>
              <a:t>Melder fra til Sverige at folkeavstemningen viser det norske folks vilje og at du er klar til å forhandle. </a:t>
            </a:r>
            <a:r>
              <a:rPr lang="nb-NO" dirty="0">
                <a:hlinkClick r:id="rId3" action="ppaction://hlinksldjump"/>
              </a:rPr>
              <a:t>Ta kort 13</a:t>
            </a:r>
            <a:r>
              <a:rPr lang="nb-NO" dirty="0"/>
              <a:t>.</a:t>
            </a:r>
          </a:p>
          <a:p>
            <a:pPr marL="514350" lvl="0" indent="-514350">
              <a:buFont typeface="+mj-lt"/>
              <a:buAutoNum type="alphaLcParenR"/>
            </a:pPr>
            <a:r>
              <a:rPr lang="nb-NO" dirty="0"/>
              <a:t>Melder fra til Sverige at folkeavstemningen viser det norske folks vilje og at du er villig til å møte en svensk delegasjon til forhandlinger, men at det ikke kommer på tale at Norge skal bøye seg for ytterligere svenske krav. </a:t>
            </a:r>
            <a:r>
              <a:rPr lang="nb-NO" dirty="0">
                <a:hlinkClick r:id="rId4" action="ppaction://hlinksldjump"/>
              </a:rPr>
              <a:t>Ta kort 9</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 poeng</a:t>
            </a:r>
          </a:p>
        </p:txBody>
      </p:sp>
    </p:spTree>
    <p:extLst>
      <p:ext uri="{BB962C8B-B14F-4D97-AF65-F5344CB8AC3E}">
        <p14:creationId xmlns:p14="http://schemas.microsoft.com/office/powerpoint/2010/main" val="39388166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6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4"/>
            <a:ext cx="10515600" cy="4628615"/>
          </a:xfrm>
        </p:spPr>
        <p:txBody>
          <a:bodyPr>
            <a:normAutofit fontScale="70000" lnSpcReduction="20000"/>
          </a:bodyPr>
          <a:lstStyle/>
          <a:p>
            <a:pPr marL="0" indent="0">
              <a:buNone/>
            </a:pPr>
            <a:r>
              <a:rPr lang="nb-NO" dirty="0"/>
              <a:t>Stormaktene gir forskjellige signaler. Storbritannia har stor sympati for Norges sak og legger press på Sverige. Russland har fra før et kjølig forhold til Sverige, men er lite begeistret for nasjonalforsamlinger som avsetter konger. Derimot har Frankrike sans for å avsette konger. Tyskland synes å være ganske svenskvennlig.</a:t>
            </a:r>
          </a:p>
          <a:p>
            <a:pPr marL="0" indent="0">
              <a:buNone/>
            </a:pPr>
            <a:endParaRPr lang="nb-NO" dirty="0"/>
          </a:p>
          <a:p>
            <a:pPr marL="0" indent="0">
              <a:buNone/>
            </a:pPr>
            <a:r>
              <a:rPr lang="nb-NO" dirty="0"/>
              <a:t>Du velger:</a:t>
            </a:r>
          </a:p>
          <a:p>
            <a:pPr marL="514350" lvl="0" indent="-514350">
              <a:buFont typeface="+mj-lt"/>
              <a:buAutoNum type="alphaLcParenR"/>
            </a:pPr>
            <a:r>
              <a:rPr lang="nb-NO" dirty="0"/>
              <a:t>Å tolke signalene fra stormaktene som løfte om hjelp til Norge. Derfor trekker du tilbake det du har antydet om å rive de moderne grensefestningene. Det gjelder for deg å ha noe å gå på og nå må snart svenskene trappe ned sine krav – de må også gi avkall på noe. For å presse svenskene skjerper du det norske standpunktet. Du forslår at Norge skal love å ikke bygge flere festninger hvis Sverige lover å holde den svenske grensesonen demilitarisert. </a:t>
            </a:r>
            <a:r>
              <a:rPr lang="nb-NO" dirty="0">
                <a:hlinkClick r:id="rId2" action="ppaction://hlinksldjump"/>
              </a:rPr>
              <a:t>Ta kort 29</a:t>
            </a:r>
            <a:r>
              <a:rPr lang="nb-NO" dirty="0"/>
              <a:t>. </a:t>
            </a:r>
          </a:p>
          <a:p>
            <a:pPr marL="514350" lvl="0" indent="-514350">
              <a:buFont typeface="+mj-lt"/>
              <a:buAutoNum type="alphaLcParenR"/>
            </a:pPr>
            <a:r>
              <a:rPr lang="nb-NO" dirty="0"/>
              <a:t>Å ta signalene fra stormaktene som støtte til Norge. Du insisterer overfor svenskene at de historiske festningene skal få stå og at det skal opprettes en nøytral sone på begge sider av grensen. Sverige må gi opp kravet om beiterettigheter. </a:t>
            </a:r>
            <a:r>
              <a:rPr lang="nb-NO" dirty="0">
                <a:hlinkClick r:id="rId3" action="ppaction://hlinksldjump"/>
              </a:rPr>
              <a:t>Ta kort 24</a:t>
            </a:r>
            <a:r>
              <a:rPr lang="nb-NO" dirty="0"/>
              <a:t>.</a:t>
            </a:r>
          </a:p>
          <a:p>
            <a:pPr marL="514350" lvl="0" indent="-514350">
              <a:buFont typeface="+mj-lt"/>
              <a:buAutoNum type="alphaLcParenR"/>
            </a:pPr>
            <a:r>
              <a:rPr lang="nb-NO" dirty="0"/>
              <a:t>Å anse signalene fra stormaktene som en styrkelse av Norges stilling. Du fornyer tilbudet om å rive de moderne festningene mot at det blir en demilitarisert sone på svensk side av grensen. Videre forlanger du at svenskene gir opp kravet om at svenske samer kan la reinen beite på norsk område. </a:t>
            </a:r>
            <a:r>
              <a:rPr lang="nb-NO" dirty="0">
                <a:hlinkClick r:id="rId4" action="ppaction://hlinksldjump"/>
              </a:rPr>
              <a:t>Ta kort 12</a:t>
            </a:r>
            <a:r>
              <a:rPr lang="nb-NO" dirty="0"/>
              <a:t>. </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4 poeng</a:t>
            </a:r>
          </a:p>
        </p:txBody>
      </p:sp>
    </p:spTree>
    <p:extLst>
      <p:ext uri="{BB962C8B-B14F-4D97-AF65-F5344CB8AC3E}">
        <p14:creationId xmlns:p14="http://schemas.microsoft.com/office/powerpoint/2010/main" val="351918405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7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85000" lnSpcReduction="10000"/>
          </a:bodyPr>
          <a:lstStyle/>
          <a:p>
            <a:pPr marL="0" indent="0">
              <a:buNone/>
            </a:pPr>
            <a:r>
              <a:rPr lang="nb-NO" dirty="0"/>
              <a:t>Planen din lykkes. Du lar de svenske forhandlerne få vite om alliansene og avtalene du har inngått. Svenskene innser at de ikke kan vinne militært i denne situasjonen og må bare godta Norges uavhengighet og frafalle alle krav. Din seier er stor: Grensefestningene blir stående, ingen svenske reinflokker får beite i Norge.</a:t>
            </a:r>
          </a:p>
          <a:p>
            <a:pPr marL="0" indent="0">
              <a:buNone/>
            </a:pPr>
            <a:r>
              <a:rPr lang="nb-NO" dirty="0"/>
              <a:t>Men etter hvert blir det klart at Norge må betale en høy pris. Sverige betrakter Norge som et fiendeland og bryter alt samarbeid. På svensk side av grensen anlegges en serie med festninger og det skjer en stor militær opprustning. Det er stadig episoder langs grensen hvor norske og svenske soldater skyter på hverandre. Utenrikspolitisk blir Norge sett på som avhengig av russisk støtte og det er vanskelig å nå fram med norske synspunkter blant de andre landene i Europa. Etter hvert kommer det russiske krav om havne- og handelsrettigheter i Nord-Norge som det er vanskelig å stå imot. Handelen mellom Norge og Sverige minsker betraktelig fordi Sverige legger høy toll på all eksport/import til Norge. Fordi handelsinntektene svikter og militærutgiftene øker betydelig, synker levestandarden i Norge.</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7 poeng</a:t>
            </a:r>
          </a:p>
        </p:txBody>
      </p:sp>
    </p:spTree>
    <p:extLst>
      <p:ext uri="{BB962C8B-B14F-4D97-AF65-F5344CB8AC3E}">
        <p14:creationId xmlns:p14="http://schemas.microsoft.com/office/powerpoint/2010/main" val="40373043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8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lnSpcReduction="10000"/>
          </a:bodyPr>
          <a:lstStyle/>
          <a:p>
            <a:pPr marL="0" indent="0">
              <a:buNone/>
            </a:pPr>
            <a:r>
              <a:rPr lang="nb-NO" dirty="0"/>
              <a:t>Det svenske angrepet kom overraskende. De svenske styrkene gikk utenom grensefestningene og besatte Østlandet på tre dager. Plutselig var Kristiania omringet. Du og regjeringen og Stortinget kunne forsøke å kjempe dere ut sjøveien, men ytre Kristianiafjord var blokkert av den svenske marine. Norge måtte kapitulere. Unionen ble opprettholdt i sterkt endret form. Den norske hær ble oppløst og heretter må nordmenn gjøre tjeneste i den svenske hær. Alle lover som det norske Storting vedtar, må godkjennes av den svenske Riksdagen. Norge og Sverige får felles mynt (svenske kroner) og svensker kan settes inn i norske embeter.</a:t>
            </a:r>
          </a:p>
          <a:p>
            <a:pPr marL="0" indent="0">
              <a:buNone/>
            </a:pPr>
            <a:r>
              <a:rPr lang="nb-NO" dirty="0"/>
              <a:t>Du og regjeringen og enkelte stortingsrepresentanter ble stilt for retten som forrædere og opprørere. Du blir dømt til fengsel på livstid.</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25 poeng</a:t>
            </a:r>
          </a:p>
        </p:txBody>
      </p:sp>
    </p:spTree>
    <p:extLst>
      <p:ext uri="{BB962C8B-B14F-4D97-AF65-F5344CB8AC3E}">
        <p14:creationId xmlns:p14="http://schemas.microsoft.com/office/powerpoint/2010/main" val="1942565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9</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4"/>
            <a:ext cx="10515600" cy="4848308"/>
          </a:xfrm>
        </p:spPr>
        <p:txBody>
          <a:bodyPr>
            <a:normAutofit fontScale="70000" lnSpcReduction="20000"/>
          </a:bodyPr>
          <a:lstStyle/>
          <a:p>
            <a:pPr marL="0" indent="0">
              <a:buNone/>
            </a:pPr>
            <a:r>
              <a:rPr lang="nb-NO" dirty="0"/>
              <a:t>Den svenske regjeringen forlanger at alle de norske festningene langs svenskegrensen skal rives og det skal være en demilitarisert sone (område hvor det ikke skal være soldater eller militært utstyr) på den norske siden langs svenskegrensen. Videre forlanger den svenske regjeringen at svenske samer skal ha rett til å la reinsdyrflokken beite på norsk side og at det skal </a:t>
            </a:r>
            <a:r>
              <a:rPr lang="nb-NO" dirty="0" err="1"/>
              <a:t>inngåes</a:t>
            </a:r>
            <a:r>
              <a:rPr lang="nb-NO" dirty="0"/>
              <a:t> en avtale om </a:t>
            </a:r>
            <a:r>
              <a:rPr lang="nb-NO" dirty="0" err="1"/>
              <a:t>transittrafikk</a:t>
            </a:r>
            <a:r>
              <a:rPr lang="nb-NO" dirty="0"/>
              <a:t> og felles vassdrag. Men betingelsen for å komme til forhandlinger er at den norske regjeringen holder en folkeavstemning i Norge som skal vise om den norske befolkningen ønsker å oppløse unionen.</a:t>
            </a:r>
          </a:p>
          <a:p>
            <a:pPr marL="0" indent="0">
              <a:buNone/>
            </a:pPr>
            <a:endParaRPr lang="nb-NO" dirty="0"/>
          </a:p>
          <a:p>
            <a:pPr marL="0" indent="0">
              <a:buNone/>
            </a:pPr>
            <a:r>
              <a:rPr lang="nb-NO" dirty="0"/>
              <a:t>Du svarer: </a:t>
            </a:r>
          </a:p>
          <a:p>
            <a:pPr marL="514350" lvl="0" indent="-514350">
              <a:buFont typeface="+mj-lt"/>
              <a:buAutoNum type="alphaLcParenR"/>
            </a:pPr>
            <a:r>
              <a:rPr lang="nb-NO" dirty="0"/>
              <a:t>At du er villig til å forhandle om disse punktene og setter i gang med å arrangere folkeavstemningen. </a:t>
            </a:r>
            <a:r>
              <a:rPr lang="nb-NO" dirty="0">
                <a:hlinkClick r:id="rId2" action="ppaction://hlinksldjump"/>
              </a:rPr>
              <a:t>Ta kort 5</a:t>
            </a:r>
            <a:r>
              <a:rPr lang="nb-NO" dirty="0"/>
              <a:t>.</a:t>
            </a:r>
          </a:p>
          <a:p>
            <a:pPr marL="514350" lvl="0" indent="-514350">
              <a:buFont typeface="+mj-lt"/>
              <a:buAutoNum type="alphaLcParenR"/>
            </a:pPr>
            <a:r>
              <a:rPr lang="nb-NO" dirty="0"/>
              <a:t>At du er villig til å forhandle, men ikke til å avholde folkeavstemning i Norge om unionsoppløsningen. Det er helt urimelig å kreve at Norge først skal holde folkeavstemning som vil vise at befolkningen ønsker en uavhengig og selvstendig nasjon – og så forhandle om festninger og beiterettigheter som viser at landet ikke er fritt og selvstendig likevel. Hvis det skal forhandles, kan ikke svenskene først forlange folkeavstemning i Norge. </a:t>
            </a:r>
            <a:r>
              <a:rPr lang="nb-NO" dirty="0">
                <a:hlinkClick r:id="rId3" action="ppaction://hlinksldjump"/>
              </a:rPr>
              <a:t>Ta kort 4</a:t>
            </a:r>
            <a:r>
              <a:rPr lang="nb-NO" dirty="0"/>
              <a:t>.</a:t>
            </a:r>
          </a:p>
          <a:p>
            <a:pPr marL="514350" lvl="0" indent="-514350">
              <a:buFont typeface="+mj-lt"/>
              <a:buAutoNum type="alphaLcParenR"/>
            </a:pPr>
            <a:r>
              <a:rPr lang="nb-NO" dirty="0"/>
              <a:t>At de svenske kravene er helt urimelig og at Norge ikke kan godta at andre land skal bestemme hva som skal gjøres i Norge eller forlange avtaler som begrenser norsk råderett over eget område. </a:t>
            </a:r>
            <a:r>
              <a:rPr lang="nb-NO" dirty="0">
                <a:hlinkClick r:id="rId4" action="ppaction://hlinksldjump"/>
              </a:rPr>
              <a:t>Ta kort 19</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3 poeng</a:t>
            </a:r>
          </a:p>
        </p:txBody>
      </p:sp>
    </p:spTree>
    <p:extLst>
      <p:ext uri="{BB962C8B-B14F-4D97-AF65-F5344CB8AC3E}">
        <p14:creationId xmlns:p14="http://schemas.microsoft.com/office/powerpoint/2010/main" val="279302132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10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a:bodyPr>
          <a:lstStyle/>
          <a:p>
            <a:pPr marL="0" indent="0">
              <a:buNone/>
            </a:pPr>
            <a:r>
              <a:rPr lang="nb-NO" dirty="0"/>
              <a:t>Unionen fortsetter som før, med de problemene det innebærer. Noen mennesker takker deg for det ansvaret du viste ved å avverge krigen. Men ennå flere synes du gjorde en svak innsats og for dem er du bare en latterlig oppblåst figur som de lager dårlige vitser om. Mest alvorlig er at noen mennesker hater deg dypt og inderlig. De mener du sviktet i kampen for Norges selvstendighet og det går rykter om at du ble bestukket av svenskene. Disse menneskene går ikke av veien for å angripe deg hvis de ser deg på gaten. Resten av din levetid må du ha livvakt overalt hvor du går.</a:t>
            </a:r>
          </a:p>
          <a:p>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15 poeng</a:t>
            </a:r>
          </a:p>
        </p:txBody>
      </p:sp>
    </p:spTree>
    <p:extLst>
      <p:ext uri="{BB962C8B-B14F-4D97-AF65-F5344CB8AC3E}">
        <p14:creationId xmlns:p14="http://schemas.microsoft.com/office/powerpoint/2010/main" val="298422216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11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a:bodyPr>
          <a:lstStyle/>
          <a:p>
            <a:pPr marL="0" indent="0">
              <a:buNone/>
            </a:pPr>
            <a:r>
              <a:rPr lang="nb-NO" dirty="0"/>
              <a:t>Stormaktene griper inn: Utsendinger fra Frankrike, Russland, Storbritannia og Tyskland gjør det helt klart at de betrakter deg som en krigshisser og at de ikke ønsker noen krig i Skandinavia. De forlanger at unionen skal opprettholdes som før 7. juni. Hvis det blir krig, vil de delta aktivt på svensk side.</a:t>
            </a:r>
          </a:p>
          <a:p>
            <a:pPr marL="0" indent="0">
              <a:buNone/>
            </a:pPr>
            <a:r>
              <a:rPr lang="nb-NO" dirty="0"/>
              <a:t>Du skjønner at spillet er tapt og går av som statsminister. I framtiden får du høre mange ekle bemerkninger om den ”revolusjonære” skipsrederen som ødela alle muligheter for at Norge skulle bli selvstendig.</a:t>
            </a:r>
          </a:p>
          <a:p>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20 poeng</a:t>
            </a:r>
          </a:p>
        </p:txBody>
      </p:sp>
    </p:spTree>
    <p:extLst>
      <p:ext uri="{BB962C8B-B14F-4D97-AF65-F5344CB8AC3E}">
        <p14:creationId xmlns:p14="http://schemas.microsoft.com/office/powerpoint/2010/main" val="13171278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12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628614"/>
          </a:xfrm>
        </p:spPr>
        <p:txBody>
          <a:bodyPr>
            <a:normAutofit fontScale="85000" lnSpcReduction="10000"/>
          </a:bodyPr>
          <a:lstStyle/>
          <a:p>
            <a:pPr marL="0" indent="0">
              <a:buNone/>
            </a:pPr>
            <a:r>
              <a:rPr lang="nb-NO" dirty="0"/>
              <a:t>Innrømmelsene kommer seint, men det blir i hvert fall ikke noe militært angrep fra Sverige i denne omgangen. Svenskene er meget irriterte over alle dine krumspring og står beinhardt på kravet om beiterettigheter på norsk side for de svenske samene. Heller ikke vil de fire på at de norske grensefestningene skal vekk.</a:t>
            </a:r>
          </a:p>
          <a:p>
            <a:pPr marL="0" indent="0">
              <a:buNone/>
            </a:pPr>
            <a:endParaRPr lang="nb-NO" dirty="0"/>
          </a:p>
          <a:p>
            <a:pPr marL="0" indent="0">
              <a:buNone/>
            </a:pPr>
            <a:r>
              <a:rPr lang="nb-NO" dirty="0"/>
              <a:t>Du bestemmer deg for:</a:t>
            </a:r>
          </a:p>
          <a:p>
            <a:pPr marL="514350" indent="-514350">
              <a:buFont typeface="+mj-lt"/>
              <a:buAutoNum type="alphaLcParenR"/>
            </a:pPr>
            <a:r>
              <a:rPr lang="nb-NO" dirty="0"/>
              <a:t>Å gi etter for kravet om beiterettigheter. Du opprettholder tilbudet om å rive de nye grensefestningene mot at det blir en demilitarisert sone på svensk side. </a:t>
            </a:r>
            <a:r>
              <a:rPr lang="nb-NO" dirty="0">
                <a:hlinkClick r:id="rId2" action="ppaction://hlinksldjump"/>
              </a:rPr>
              <a:t>Ta kort 22</a:t>
            </a:r>
            <a:r>
              <a:rPr lang="nb-NO" dirty="0"/>
              <a:t>.</a:t>
            </a:r>
          </a:p>
          <a:p>
            <a:pPr marL="514350" indent="-514350">
              <a:buFont typeface="+mj-lt"/>
              <a:buAutoNum type="alphaLcParenR"/>
            </a:pPr>
            <a:r>
              <a:rPr lang="nb-NO" dirty="0"/>
              <a:t>Å foreslå for svenskene at forhandlingene begynner helt på nytt. </a:t>
            </a:r>
            <a:r>
              <a:rPr lang="nb-NO" dirty="0">
                <a:hlinkClick r:id="rId3" action="ppaction://hlinksldjump"/>
              </a:rPr>
              <a:t>Ta kort 20</a:t>
            </a:r>
            <a:r>
              <a:rPr lang="nb-NO" dirty="0"/>
              <a:t>.</a:t>
            </a:r>
          </a:p>
          <a:p>
            <a:pPr marL="514350" indent="-514350">
              <a:buFont typeface="+mj-lt"/>
              <a:buAutoNum type="alphaLcParenR"/>
            </a:pPr>
            <a:r>
              <a:rPr lang="nb-NO" dirty="0"/>
              <a:t>Å forlange at det svenske kravet om beiterettigheter skal sløyfes. Videre foreslår du at spørsmålet om grensefestningene skal avgjøres av en kommisjon med </a:t>
            </a:r>
            <a:r>
              <a:rPr lang="nb-NO" dirty="0" err="1"/>
              <a:t>stormaktsrepresentanter</a:t>
            </a:r>
            <a:r>
              <a:rPr lang="nb-NO" dirty="0"/>
              <a:t>. </a:t>
            </a:r>
            <a:r>
              <a:rPr lang="nb-NO" dirty="0">
                <a:hlinkClick r:id="rId4" action="ppaction://hlinksldjump"/>
              </a:rPr>
              <a:t>Ta kort 14</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7 poeng</a:t>
            </a:r>
          </a:p>
        </p:txBody>
      </p:sp>
    </p:spTree>
    <p:extLst>
      <p:ext uri="{BB962C8B-B14F-4D97-AF65-F5344CB8AC3E}">
        <p14:creationId xmlns:p14="http://schemas.microsoft.com/office/powerpoint/2010/main" val="1860762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13</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628614"/>
          </a:xfrm>
        </p:spPr>
        <p:txBody>
          <a:bodyPr>
            <a:normAutofit fontScale="70000" lnSpcReduction="20000"/>
          </a:bodyPr>
          <a:lstStyle/>
          <a:p>
            <a:pPr marL="0" indent="0">
              <a:buNone/>
            </a:pPr>
            <a:r>
              <a:rPr lang="nb-NO" dirty="0"/>
              <a:t>FORHANDLINGENE BEGYNNER I KARLSTAD</a:t>
            </a:r>
          </a:p>
          <a:p>
            <a:pPr marL="0" indent="0">
              <a:buNone/>
            </a:pPr>
            <a:r>
              <a:rPr lang="nb-NO" dirty="0"/>
              <a:t>Forhandlingsdelegasjonene møtes i Karlstad. Du er leder for den norske delegasjonen. Den svenske delegasjonen ankommer med krav til Norge: Det skulle lages en demilitarisert sone langs grensen i Sør-Norge, det vil si at både nye og gamle (som Fredrikshald og Kongsvinger) grensefestninger må rives; svenske reinsamer skulle kunne bruke beiter på begge sider av grensen; </a:t>
            </a:r>
            <a:r>
              <a:rPr lang="nb-NO" dirty="0" err="1"/>
              <a:t>transittrafikken</a:t>
            </a:r>
            <a:r>
              <a:rPr lang="nb-NO" dirty="0"/>
              <a:t> mellom landene skulle sikres; felles vassdrag skulle reguleres. De to første kravene synes du er vanskelige, særlig kravet om grensefestningene fordi du vet at mange nordmenn aldri kan tenke seg å oppgi dem.</a:t>
            </a: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ta opp spørsmålet om grensefestningene først. Du gjør det klart at det ikke kommer på tale å rive de gamle historiske festningene, men muligens de nyere festningene. Du krever at det må bli en nøytral sone også på svensk side. </a:t>
            </a:r>
            <a:r>
              <a:rPr lang="nb-NO" dirty="0">
                <a:hlinkClick r:id="rId2" action="ppaction://hlinksldjump"/>
              </a:rPr>
              <a:t>Ta kort 16</a:t>
            </a:r>
            <a:r>
              <a:rPr lang="nb-NO" dirty="0"/>
              <a:t>.</a:t>
            </a:r>
          </a:p>
          <a:p>
            <a:pPr marL="514350" lvl="0" indent="-514350">
              <a:buFont typeface="+mj-lt"/>
              <a:buAutoNum type="alphaLcParenR"/>
            </a:pPr>
            <a:r>
              <a:rPr lang="nb-NO" dirty="0"/>
              <a:t>Du vil bli fort ferdig og vil godta alle de svenske kravene, men først må du få støtte i Stortinget så du ber om en pause i forhandlingene så du kan få saken lagt fram der. </a:t>
            </a:r>
            <a:r>
              <a:rPr lang="nb-NO" dirty="0">
                <a:hlinkClick r:id="rId3" action="ppaction://hlinksldjump"/>
              </a:rPr>
              <a:t>Ta kort 17</a:t>
            </a:r>
            <a:r>
              <a:rPr lang="nb-NO" dirty="0"/>
              <a:t>.</a:t>
            </a:r>
          </a:p>
          <a:p>
            <a:pPr marL="514350" lvl="0" indent="-514350">
              <a:buFont typeface="+mj-lt"/>
              <a:buAutoNum type="alphaLcParenR"/>
            </a:pPr>
            <a:r>
              <a:rPr lang="nb-NO" dirty="0"/>
              <a:t>De svenske kravene er uhørte. Grensefestningene kan jo ikke angripe Sverige! De ligger der som en beskyttelse mot svenske angrep. Å rive dem vil si at Norge ligger åpent og ikke kan forsvares. Du avbryter forhandlingene og kaller inn ytterlige militære mannskaper. </a:t>
            </a:r>
            <a:r>
              <a:rPr lang="nb-NO" dirty="0">
                <a:hlinkClick r:id="rId4" action="ppaction://hlinksldjump"/>
              </a:rPr>
              <a:t>Ta kort 18</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 poeng</a:t>
            </a:r>
          </a:p>
        </p:txBody>
      </p:sp>
    </p:spTree>
    <p:extLst>
      <p:ext uri="{BB962C8B-B14F-4D97-AF65-F5344CB8AC3E}">
        <p14:creationId xmlns:p14="http://schemas.microsoft.com/office/powerpoint/2010/main" val="336288221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14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628614"/>
          </a:xfrm>
        </p:spPr>
        <p:txBody>
          <a:bodyPr>
            <a:normAutofit fontScale="85000" lnSpcReduction="20000"/>
          </a:bodyPr>
          <a:lstStyle/>
          <a:p>
            <a:pPr marL="0" indent="0">
              <a:buNone/>
            </a:pPr>
            <a:r>
              <a:rPr lang="nb-NO" dirty="0"/>
              <a:t>Det kommer klar beskjed fra stormaktene om at den norske regjeringen ikke vil få mer støtte. I Norge får du støtte hos mange for det du har oppnådd så langt i forhandlingene, men kritikken kommer også fram. Noen synes du har gått alt for langt ved å godta den nøytrale sonen. Hva skal du gjøre med spørsmålet om beiterettighetene?</a:t>
            </a:r>
            <a:r>
              <a:rPr lang="nb-NO" dirty="0">
                <a:effectLst/>
              </a:rPr>
              <a:t> </a:t>
            </a:r>
            <a:endParaRPr lang="nb-NO" dirty="0"/>
          </a:p>
          <a:p>
            <a:pPr marL="0" indent="0">
              <a:buNone/>
            </a:pPr>
            <a:r>
              <a:rPr lang="nb-NO" dirty="0"/>
              <a:t>Du velger:</a:t>
            </a:r>
          </a:p>
          <a:p>
            <a:pPr marL="514350" lvl="0" indent="-514350">
              <a:buFont typeface="+mj-lt"/>
              <a:buAutoNum type="alphaLcParenR"/>
            </a:pPr>
            <a:r>
              <a:rPr lang="nb-NO" dirty="0"/>
              <a:t>Å stå beinhardt på at beiterettighetene skal avvises. Fordi den svenske regjeringen ikke vil gi seg, trekker du tilbake det man er blitt enig om når det gjelder grensefestningene og nøytral sone. Du melder fra til stormaktene om at svenskene er helt urimelige og beslutter full mobilisering. </a:t>
            </a:r>
            <a:r>
              <a:rPr lang="nb-NO" dirty="0">
                <a:hlinkClick r:id="rId2" action="ppaction://hlinksldjump"/>
              </a:rPr>
              <a:t>Ta kort 3</a:t>
            </a:r>
            <a:r>
              <a:rPr lang="nb-NO" dirty="0"/>
              <a:t>. </a:t>
            </a:r>
          </a:p>
          <a:p>
            <a:pPr marL="514350" lvl="0" indent="-514350">
              <a:buFont typeface="+mj-lt"/>
              <a:buAutoNum type="alphaLcParenR"/>
            </a:pPr>
            <a:r>
              <a:rPr lang="nb-NO" dirty="0"/>
              <a:t>Å insistere på at Norge kan ikke gi etter mer overfor Sverige. Du håper de svenske forhandlerne vil forstå din situasjon etter all kritikken du får i Norge. </a:t>
            </a:r>
            <a:r>
              <a:rPr lang="nb-NO" dirty="0">
                <a:hlinkClick r:id="rId3" action="ppaction://hlinksldjump"/>
              </a:rPr>
              <a:t>Ta kort 27</a:t>
            </a:r>
            <a:r>
              <a:rPr lang="nb-NO" dirty="0"/>
              <a:t>.</a:t>
            </a:r>
          </a:p>
          <a:p>
            <a:pPr marL="514350" indent="-514350">
              <a:buFont typeface="+mj-lt"/>
              <a:buAutoNum type="alphaLcParenR"/>
            </a:pPr>
            <a:r>
              <a:rPr lang="nb-NO" dirty="0"/>
              <a:t>Å forstå at det ikke er mulig å endre noe mer på de svenske kravene. Du forbereder deg på å gi etter i spørsmålet om beiterettighetene. </a:t>
            </a:r>
            <a:r>
              <a:rPr lang="nb-NO" dirty="0">
                <a:hlinkClick r:id="rId4" action="ppaction://hlinksldjump"/>
              </a:rPr>
              <a:t>Ta kort 20</a:t>
            </a:r>
            <a:r>
              <a:rPr lang="nb-NO" dirty="0"/>
              <a:t>.</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4 poeng</a:t>
            </a:r>
          </a:p>
        </p:txBody>
      </p:sp>
    </p:spTree>
    <p:extLst>
      <p:ext uri="{BB962C8B-B14F-4D97-AF65-F5344CB8AC3E}">
        <p14:creationId xmlns:p14="http://schemas.microsoft.com/office/powerpoint/2010/main" val="17430470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t="-10000" b="-10000"/>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1F8BC-B3C2-DC40-8914-3EB0E1447055}"/>
              </a:ext>
            </a:extLst>
          </p:cNvPr>
          <p:cNvSpPr>
            <a:spLocks noGrp="1"/>
          </p:cNvSpPr>
          <p:nvPr>
            <p:ph type="title"/>
          </p:nvPr>
        </p:nvSpPr>
        <p:spPr/>
        <p:txBody>
          <a:bodyPr/>
          <a:lstStyle/>
          <a:p>
            <a:pPr algn="r"/>
            <a:r>
              <a:rPr lang="nb-NO" sz="4800" b="1" dirty="0">
                <a:solidFill>
                  <a:schemeClr val="accent2">
                    <a:lumMod val="75000"/>
                  </a:schemeClr>
                </a:solidFill>
              </a:rPr>
              <a:t>INNLEDNING</a:t>
            </a:r>
            <a:endParaRPr lang="nb-NO" b="1" dirty="0">
              <a:solidFill>
                <a:schemeClr val="accent2">
                  <a:lumMod val="75000"/>
                </a:schemeClr>
              </a:solidFill>
            </a:endParaRPr>
          </a:p>
        </p:txBody>
      </p:sp>
      <p:sp>
        <p:nvSpPr>
          <p:cNvPr id="3" name="Plassholder for innhold 2">
            <a:extLst>
              <a:ext uri="{FF2B5EF4-FFF2-40B4-BE49-F238E27FC236}">
                <a16:creationId xmlns:a16="http://schemas.microsoft.com/office/drawing/2014/main" id="{8EB10FCA-F289-194E-AE52-EBAA8A60FDB5}"/>
              </a:ext>
            </a:extLst>
          </p:cNvPr>
          <p:cNvSpPr>
            <a:spLocks noGrp="1"/>
          </p:cNvSpPr>
          <p:nvPr>
            <p:ph idx="1"/>
          </p:nvPr>
        </p:nvSpPr>
        <p:spPr/>
        <p:txBody>
          <a:bodyPr>
            <a:normAutofit fontScale="77500" lnSpcReduction="20000"/>
          </a:bodyPr>
          <a:lstStyle/>
          <a:p>
            <a:pPr marL="0" indent="0">
              <a:lnSpc>
                <a:spcPct val="150000"/>
              </a:lnSpc>
              <a:buNone/>
            </a:pPr>
            <a:r>
              <a:rPr lang="nb-NO" dirty="0"/>
              <a:t>Du er Christian Michelsen. Du er født i Bergen i 1857, er utdannet som jurist og ble en av Norges største skipsredere. I 1891-1894 var du stortingsrepresentant for Venstre, men ville ikke ta gjenvalg på grunn av arbeidet i rederiet og fordi helsen ikke var god. I 1903 trådte du fram i politikken igjen som talsmann for moderate venstre og høyrekrefter når det gjaldt unionspolitikken. Motstanderne var de radikale i Venstre og de ultrakonservative i Høyre. Du ble valgt inn på Stortinget som representant for Samlingspartiet. </a:t>
            </a:r>
          </a:p>
          <a:p>
            <a:pPr marL="0" indent="0">
              <a:lnSpc>
                <a:spcPct val="150000"/>
              </a:lnSpc>
              <a:buNone/>
            </a:pPr>
            <a:r>
              <a:rPr lang="nb-NO" dirty="0"/>
              <a:t>I 1905 innså du at unionen med Sverige måtte oppløses og du var en av drivkreftene bak ”7. juni-vedtaket”. </a:t>
            </a:r>
          </a:p>
          <a:p>
            <a:pPr marL="0" indent="0">
              <a:lnSpc>
                <a:spcPct val="150000"/>
              </a:lnSpc>
              <a:buNone/>
            </a:pPr>
            <a:endParaRPr lang="nb-NO" dirty="0"/>
          </a:p>
          <a:p>
            <a:endParaRPr lang="nb-NO" dirty="0"/>
          </a:p>
        </p:txBody>
      </p:sp>
    </p:spTree>
    <p:extLst>
      <p:ext uri="{BB962C8B-B14F-4D97-AF65-F5344CB8AC3E}">
        <p14:creationId xmlns:p14="http://schemas.microsoft.com/office/powerpoint/2010/main" val="27490035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15</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77500" lnSpcReduction="20000"/>
          </a:bodyPr>
          <a:lstStyle/>
          <a:p>
            <a:pPr marL="0" indent="0">
              <a:buNone/>
            </a:pPr>
            <a:r>
              <a:rPr lang="nb-NO" dirty="0"/>
              <a:t>Du får rapporter om at de norske styrkene er dårlig utrustet i forhold til den svenske hæren. Hvis det kommer til kamp, er det stor sannsynlighet for at Norge vil lide blodige tap og tilslutt vil bli overvunnet. Den svenske regjeringen forlanger at du går av som statsminister og at 7. juni-vedtaket erklæres for ugyldig. Unionen mellom Norge og Sverige skal fortsette som før. </a:t>
            </a:r>
          </a:p>
          <a:p>
            <a:pPr marL="0" indent="0">
              <a:buNone/>
            </a:pPr>
            <a:r>
              <a:rPr lang="nb-NO" dirty="0">
                <a:effectLst/>
              </a:rPr>
              <a:t> </a:t>
            </a:r>
            <a:endParaRPr lang="nb-NO" dirty="0"/>
          </a:p>
          <a:p>
            <a:pPr marL="0" indent="0">
              <a:buNone/>
            </a:pPr>
            <a:r>
              <a:rPr lang="nb-NO" dirty="0"/>
              <a:t>Du svarer: </a:t>
            </a:r>
          </a:p>
          <a:p>
            <a:pPr marL="514350" lvl="0" indent="-514350">
              <a:buFont typeface="+mj-lt"/>
              <a:buAutoNum type="alphaLcParenR"/>
            </a:pPr>
            <a:r>
              <a:rPr lang="nb-NO" dirty="0"/>
              <a:t>Nei til dette nye kravet. Det er bedre å kjempe og å dø med ære som en selvstendig stat, enn å overgi seg og fortsette å være en annenrangs nasjon. </a:t>
            </a:r>
            <a:r>
              <a:rPr lang="nb-NO" dirty="0">
                <a:hlinkClick r:id="rId2" action="ppaction://hlinksldjump"/>
              </a:rPr>
              <a:t>Ta kort 21</a:t>
            </a:r>
            <a:r>
              <a:rPr lang="nb-NO" dirty="0"/>
              <a:t>.</a:t>
            </a:r>
          </a:p>
          <a:p>
            <a:pPr marL="514350" lvl="0" indent="-514350">
              <a:buFont typeface="+mj-lt"/>
              <a:buAutoNum type="alphaLcParenR"/>
            </a:pPr>
            <a:r>
              <a:rPr lang="nb-NO" dirty="0"/>
              <a:t>Ja til det nye kravet. Du kan ikke ta ansvaret for en blodig krig med mange drepte og sårede. Selv om det smerter deg dypt, innser du at unionen må fortsette som før. </a:t>
            </a:r>
            <a:r>
              <a:rPr lang="nb-NO" dirty="0">
                <a:hlinkClick r:id="rId3" action="ppaction://hlinksldjump"/>
              </a:rPr>
              <a:t>Ta kort 10</a:t>
            </a:r>
            <a:r>
              <a:rPr lang="nb-NO" dirty="0"/>
              <a:t>.</a:t>
            </a:r>
          </a:p>
          <a:p>
            <a:pPr marL="514350" indent="-514350">
              <a:buFont typeface="+mj-lt"/>
              <a:buAutoNum type="alphaLcParenR"/>
            </a:pPr>
            <a:r>
              <a:rPr lang="nb-NO" dirty="0"/>
              <a:t>Norge ønsker ikke krig og vil derfor oppfylle den svenske Riksdagens krav om folkeavstemning i Norge. Du begynner straks å organisere den slik at din regjerings posisjon blir styrket. </a:t>
            </a:r>
            <a:r>
              <a:rPr lang="nb-NO" dirty="0">
                <a:hlinkClick r:id="rId4" action="ppaction://hlinksldjump"/>
              </a:rPr>
              <a:t>Ta kort 5</a:t>
            </a:r>
            <a:r>
              <a:rPr lang="nb-NO" dirty="0"/>
              <a:t>.</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10 poeng</a:t>
            </a:r>
          </a:p>
        </p:txBody>
      </p:sp>
    </p:spTree>
    <p:extLst>
      <p:ext uri="{BB962C8B-B14F-4D97-AF65-F5344CB8AC3E}">
        <p14:creationId xmlns:p14="http://schemas.microsoft.com/office/powerpoint/2010/main" val="26792535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16</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628614"/>
          </a:xfrm>
        </p:spPr>
        <p:txBody>
          <a:bodyPr>
            <a:normAutofit fontScale="85000" lnSpcReduction="20000"/>
          </a:bodyPr>
          <a:lstStyle/>
          <a:p>
            <a:pPr marL="0" indent="0">
              <a:buNone/>
            </a:pPr>
            <a:r>
              <a:rPr lang="nb-NO" dirty="0"/>
              <a:t>Fordi du har signalisert at du er villig til å rive de moderne </a:t>
            </a:r>
            <a:r>
              <a:rPr lang="nb-NO" dirty="0" err="1"/>
              <a:t>grensefastningene</a:t>
            </a:r>
            <a:r>
              <a:rPr lang="nb-NO" dirty="0"/>
              <a:t> blir forhandlingene i Karlstad tatt opp igjen. Fra svensk side kommer det meget bestemte meldinger om at nå må den norske regjeringen snart godta en demilitarisert sone på norsk side langs svenskegrensen. Den svenske regjeringen fortsetter å innkalle soldater.</a:t>
            </a: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foreslå at hvis Norge beholder historiske festningene, kan du gå med på at det opprettes en nøytral sone på begge sider av grensen. </a:t>
            </a:r>
            <a:r>
              <a:rPr lang="nb-NO" dirty="0">
                <a:hlinkClick r:id="rId2" action="ppaction://hlinksldjump"/>
              </a:rPr>
              <a:t>Ta kort 28</a:t>
            </a:r>
            <a:r>
              <a:rPr lang="nb-NO" dirty="0"/>
              <a:t>.</a:t>
            </a:r>
          </a:p>
          <a:p>
            <a:pPr marL="514350" lvl="0" indent="-514350">
              <a:buFont typeface="+mj-lt"/>
              <a:buAutoNum type="alphaLcParenR"/>
            </a:pPr>
            <a:r>
              <a:rPr lang="nb-NO" dirty="0"/>
              <a:t>Å gå ut fra at svenskene bløffer. De vil aldri i livet gå til krig mot Norge. </a:t>
            </a:r>
            <a:r>
              <a:rPr lang="nb-NO" dirty="0">
                <a:hlinkClick r:id="rId3" action="ppaction://hlinksldjump"/>
              </a:rPr>
              <a:t>Ta kort 21</a:t>
            </a:r>
            <a:r>
              <a:rPr lang="nb-NO" dirty="0"/>
              <a:t>.</a:t>
            </a:r>
          </a:p>
          <a:p>
            <a:pPr marL="514350" indent="-514350">
              <a:buFont typeface="+mj-lt"/>
              <a:buAutoNum type="alphaLcParenR"/>
            </a:pPr>
            <a:r>
              <a:rPr lang="nb-NO" dirty="0"/>
              <a:t>Å trekke tilbake det du har antydet om å rive de moderne grensefestningene. Det gjelder for deg å ha noe å gå på og nå må snart svenskene trappe ned sine krav – de må også gi avkall på noe. For å presse svenskene skjerper du det norske standpunktet. Du forslår at Norge skal love å ikke bygge flere festninger hvis Sverige lover å holde den svenske grensesonen demilitarisert. </a:t>
            </a:r>
            <a:r>
              <a:rPr lang="nb-NO" dirty="0">
                <a:hlinkClick r:id="rId4" action="ppaction://hlinksldjump"/>
              </a:rPr>
              <a:t>Ta kort 29</a:t>
            </a:r>
            <a:r>
              <a:rPr lang="nb-NO" dirty="0"/>
              <a:t>.</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 poeng</a:t>
            </a:r>
          </a:p>
        </p:txBody>
      </p:sp>
    </p:spTree>
    <p:extLst>
      <p:ext uri="{BB962C8B-B14F-4D97-AF65-F5344CB8AC3E}">
        <p14:creationId xmlns:p14="http://schemas.microsoft.com/office/powerpoint/2010/main" val="5074016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17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70000" lnSpcReduction="20000"/>
          </a:bodyPr>
          <a:lstStyle/>
          <a:p>
            <a:pPr marL="0" indent="0">
              <a:buNone/>
            </a:pPr>
            <a:r>
              <a:rPr lang="nb-NO" dirty="0"/>
              <a:t>Stortingsrepresentantene er meget misfornøyde med din måte å forhandle på og flere av dem synes også du er alt for ettergivende overfor svenskene. Du får skarp kritikk for å ville oppgi grensefestningene. </a:t>
            </a:r>
          </a:p>
          <a:p>
            <a:pPr marL="0" indent="0">
              <a:buNone/>
            </a:pP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ta opp igjen forhandlingene i Karlstad samtidig som du gjør det helt klart for svenskene at det ikke kommer på tale å rive de gamle historiske festningene og du krever at det må bli en nøytral sone også på svensk side. </a:t>
            </a:r>
            <a:r>
              <a:rPr lang="nb-NO" dirty="0">
                <a:hlinkClick r:id="rId2" action="ppaction://hlinksldjump"/>
              </a:rPr>
              <a:t>Ta kort 16</a:t>
            </a:r>
            <a:r>
              <a:rPr lang="nb-NO" dirty="0"/>
              <a:t>.</a:t>
            </a:r>
          </a:p>
          <a:p>
            <a:pPr marL="514350" lvl="0" indent="-514350">
              <a:buFont typeface="+mj-lt"/>
              <a:buAutoNum type="alphaLcParenR"/>
            </a:pPr>
            <a:r>
              <a:rPr lang="nb-NO" dirty="0"/>
              <a:t>Å ta kritikken alvorlig – norsk ettergivenhet er ikke mulig. Du mobiliserer alle våpenføre norske menn og lager et opprop om at alle nordmenn må stå sammen mot arvefienden og forberede seg på harde kamper. Samtidig sender du appeller til Storbritannia og Frankrike og Russland hvor du ber om militær hjelp, eller at de i det minste legger press på svenskene for at de skal stoppe sin aggresjon mot Norge. </a:t>
            </a:r>
            <a:r>
              <a:rPr lang="nb-NO" dirty="0">
                <a:hlinkClick r:id="rId3" action="ppaction://hlinksldjump"/>
              </a:rPr>
              <a:t>Ta kort 11</a:t>
            </a:r>
            <a:r>
              <a:rPr lang="nb-NO" dirty="0"/>
              <a:t>.</a:t>
            </a:r>
          </a:p>
          <a:p>
            <a:pPr marL="514350" indent="-514350">
              <a:buFont typeface="+mj-lt"/>
              <a:buAutoNum type="alphaLcParenR"/>
            </a:pPr>
            <a:r>
              <a:rPr lang="nb-NO" dirty="0"/>
              <a:t>Å vende tilbake til Karlstad hvor du fastholder avslaget på å rive grensefestningene. Men du presenterer svenskene for et forslag om at Norge ikke skal bygge flere festninger hvis Sverige lover å holde den svenske grensesonen demilitarisert. </a:t>
            </a:r>
            <a:r>
              <a:rPr lang="nb-NO" dirty="0">
                <a:hlinkClick r:id="rId4" action="ppaction://hlinksldjump"/>
              </a:rPr>
              <a:t>Ta kort 29</a:t>
            </a:r>
            <a:r>
              <a:rPr lang="nb-NO" dirty="0"/>
              <a:t>.</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3 poeng</a:t>
            </a:r>
          </a:p>
        </p:txBody>
      </p:sp>
    </p:spTree>
    <p:extLst>
      <p:ext uri="{BB962C8B-B14F-4D97-AF65-F5344CB8AC3E}">
        <p14:creationId xmlns:p14="http://schemas.microsoft.com/office/powerpoint/2010/main" val="12902002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18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77500" lnSpcReduction="20000"/>
          </a:bodyPr>
          <a:lstStyle/>
          <a:p>
            <a:pPr marL="0" indent="0">
              <a:buNone/>
            </a:pPr>
            <a:r>
              <a:rPr lang="nb-NO" dirty="0"/>
              <a:t>Du får høre at den svenske regjeringen kanskje kunne gå med på å la Fredrikshald og Kongsvinger festning bli stående, men at de oppfatter din handlemåte som så provoserende at dette ikke kommer på tale nå. I Sverige innkalles hærens reserver og krigsflåten settes i stand. </a:t>
            </a:r>
          </a:p>
          <a:p>
            <a:pPr marL="0" indent="0">
              <a:buNone/>
            </a:pP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ta opp igjen forhandlingene samtidig som du gjør det helt klart for svenskene at det ikke kommer på tale å rive de gamle historiske festningene og du krever at det må bli en nøytral sone også på svensk side. </a:t>
            </a:r>
            <a:r>
              <a:rPr lang="nb-NO" dirty="0">
                <a:hlinkClick r:id="rId2" action="ppaction://hlinksldjump"/>
              </a:rPr>
              <a:t>Ta kort 16</a:t>
            </a:r>
            <a:r>
              <a:rPr lang="nb-NO" dirty="0"/>
              <a:t>.</a:t>
            </a:r>
          </a:p>
          <a:p>
            <a:pPr marL="514350" lvl="0" indent="-514350">
              <a:buFont typeface="+mj-lt"/>
              <a:buAutoNum type="alphaLcParenR"/>
            </a:pPr>
            <a:r>
              <a:rPr lang="nb-NO" dirty="0"/>
              <a:t>Å ta de svenske truslene på alvor og tar opp igjen forhandlingene. Du skjønner at det er liten mulighet for å beholde grensefestningene og vil godta alle de svenske kravene, men først må du få støtte i Stortinget så du ber om en pause i forhandlingene så du kan få saken lagt fram der. </a:t>
            </a:r>
            <a:r>
              <a:rPr lang="nb-NO" dirty="0">
                <a:hlinkClick r:id="rId3" action="ppaction://hlinksldjump"/>
              </a:rPr>
              <a:t>Ta kort 17</a:t>
            </a:r>
            <a:r>
              <a:rPr lang="nb-NO" dirty="0"/>
              <a:t>.</a:t>
            </a:r>
          </a:p>
          <a:p>
            <a:pPr marL="514350" indent="-514350">
              <a:buFont typeface="+mj-lt"/>
              <a:buAutoNum type="alphaLcParenR"/>
            </a:pPr>
            <a:r>
              <a:rPr lang="nb-NO" dirty="0"/>
              <a:t>Å gå ut fra at svenskene bløffer. De vil aldri i livet gå til krig mot Norge. Nå gjelder det å holde ut litt til så Norge kan beholde alle grensefestningene. </a:t>
            </a:r>
            <a:r>
              <a:rPr lang="nb-NO" dirty="0">
                <a:hlinkClick r:id="rId4" action="ppaction://hlinksldjump"/>
              </a:rPr>
              <a:t>Ta kort 21</a:t>
            </a:r>
            <a:r>
              <a:rPr lang="nb-NO" dirty="0">
                <a:effectLst/>
                <a:hlinkClick r:id="rId4" action="ppaction://hlinksldjump"/>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4 poeng</a:t>
            </a:r>
          </a:p>
        </p:txBody>
      </p:sp>
    </p:spTree>
    <p:extLst>
      <p:ext uri="{BB962C8B-B14F-4D97-AF65-F5344CB8AC3E}">
        <p14:creationId xmlns:p14="http://schemas.microsoft.com/office/powerpoint/2010/main" val="12766246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19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92500" lnSpcReduction="20000"/>
          </a:bodyPr>
          <a:lstStyle/>
          <a:p>
            <a:pPr marL="0" indent="0">
              <a:buNone/>
            </a:pPr>
            <a:r>
              <a:rPr lang="nb-NO" dirty="0"/>
              <a:t>I Sverige er stemningen opphisset. Det svenske kongehuset er blitt ydmyket og befolkningen forlanger oppreisning. Den svenske regjeringen innkaller hærens reserver og krigsflåten settes i stand. </a:t>
            </a:r>
          </a:p>
          <a:p>
            <a:pPr marL="0" indent="0">
              <a:buNone/>
            </a:pP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mobilisere (innkalle norske menn som soldater), å bemanne grensefestningene og å samle de norske panserskipene i Kristianiafjorden. </a:t>
            </a:r>
            <a:r>
              <a:rPr lang="nb-NO" dirty="0">
                <a:hlinkClick r:id="rId2" action="ppaction://hlinksldjump"/>
              </a:rPr>
              <a:t>Ta kort 23</a:t>
            </a:r>
            <a:r>
              <a:rPr lang="nb-NO" dirty="0"/>
              <a:t>.</a:t>
            </a:r>
          </a:p>
          <a:p>
            <a:pPr marL="514350" lvl="0" indent="-514350">
              <a:buFont typeface="+mj-lt"/>
              <a:buAutoNum type="alphaLcParenR"/>
            </a:pPr>
            <a:r>
              <a:rPr lang="nb-NO" dirty="0"/>
              <a:t>Å melde fra til Sverige at du er klar til å begynne forhandlinger. </a:t>
            </a:r>
            <a:r>
              <a:rPr lang="nb-NO" dirty="0">
                <a:hlinkClick r:id="rId3" action="ppaction://hlinksldjump"/>
              </a:rPr>
              <a:t>Ta kort 13</a:t>
            </a:r>
            <a:r>
              <a:rPr lang="nb-NO" dirty="0"/>
              <a:t>.</a:t>
            </a:r>
          </a:p>
          <a:p>
            <a:pPr marL="514350" indent="-514350">
              <a:buFont typeface="+mj-lt"/>
              <a:buAutoNum type="alphaLcParenR"/>
            </a:pPr>
            <a:r>
              <a:rPr lang="nb-NO" dirty="0"/>
              <a:t>Å gå ut fra at svenskene bløffer. De vil aldri i livet gå til krig mot Norge. </a:t>
            </a:r>
            <a:r>
              <a:rPr lang="nb-NO" dirty="0">
                <a:hlinkClick r:id="rId4" action="ppaction://hlinksldjump"/>
              </a:rPr>
              <a:t>Ta kort 21</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12 poeng</a:t>
            </a:r>
          </a:p>
        </p:txBody>
      </p:sp>
    </p:spTree>
    <p:extLst>
      <p:ext uri="{BB962C8B-B14F-4D97-AF65-F5344CB8AC3E}">
        <p14:creationId xmlns:p14="http://schemas.microsoft.com/office/powerpoint/2010/main" val="51371804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20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628614"/>
          </a:xfrm>
        </p:spPr>
        <p:txBody>
          <a:bodyPr>
            <a:normAutofit fontScale="62500" lnSpcReduction="20000"/>
          </a:bodyPr>
          <a:lstStyle/>
          <a:p>
            <a:pPr marL="0" indent="0">
              <a:buNone/>
            </a:pPr>
            <a:r>
              <a:rPr lang="nb-NO" dirty="0"/>
              <a:t>Kritikken i Norge er sterk: Du vil rive de nye festningene som skal være Norges vern mot angrep fra Sverige i framtiden og du vil tillate et fremmed lands statsborgere fritt å bruke norske ressurser.   </a:t>
            </a:r>
          </a:p>
          <a:p>
            <a:pPr marL="0" indent="0">
              <a:buNone/>
            </a:pPr>
            <a:endParaRPr lang="nb-NO" dirty="0"/>
          </a:p>
          <a:p>
            <a:pPr marL="0" indent="0">
              <a:buNone/>
            </a:pPr>
            <a:r>
              <a:rPr lang="nb-NO" dirty="0"/>
              <a:t>Du beslutter:</a:t>
            </a:r>
          </a:p>
          <a:p>
            <a:pPr marL="514350" lvl="0" indent="-514350">
              <a:buFont typeface="+mj-lt"/>
              <a:buAutoNum type="alphaLcParenR"/>
            </a:pPr>
            <a:r>
              <a:rPr lang="nb-NO" dirty="0"/>
              <a:t>Å gi etter for kritikken. Du forsøker å myke opp svenskene ved å avbryte forhandlingene og gi ordre til at grensefestningene skal fyllesmed norske soldater og at de norske panserskipene skal samles i Kristianiafjorden. </a:t>
            </a:r>
            <a:r>
              <a:rPr lang="nb-NO" dirty="0">
                <a:hlinkClick r:id="rId2" action="ppaction://hlinksldjump"/>
              </a:rPr>
              <a:t>Ta kort 23</a:t>
            </a:r>
            <a:r>
              <a:rPr lang="nb-NO" dirty="0"/>
              <a:t>.</a:t>
            </a:r>
          </a:p>
          <a:p>
            <a:pPr marL="514350" lvl="0" indent="-514350">
              <a:buFont typeface="+mj-lt"/>
              <a:buAutoNum type="alphaLcParenR"/>
            </a:pPr>
            <a:r>
              <a:rPr lang="nb-NO" dirty="0"/>
              <a:t>Å ta kritikken alvorlig – norsk ettergivenhet er ikke mulig. Du mobiliserer alle våpenføre norske menn og lager et opprop om at alle nordmenn må stå sammen mot arvefienden og forberede seg på harde kamper. Samtidig sender du appeller til Storbritannia og Frankrike og Russland hvor du ber om militær hjelp, eller at de i det minste legger press på svenskene for at de skal stoppe sin aggresjon mot Norge. </a:t>
            </a:r>
            <a:r>
              <a:rPr lang="nb-NO" dirty="0">
                <a:hlinkClick r:id="rId3" action="ppaction://hlinksldjump"/>
              </a:rPr>
              <a:t>Ta kort 11</a:t>
            </a:r>
            <a:r>
              <a:rPr lang="nb-NO" dirty="0"/>
              <a:t>.</a:t>
            </a:r>
          </a:p>
          <a:p>
            <a:pPr marL="514350" lvl="0" indent="-514350">
              <a:buFont typeface="+mj-lt"/>
              <a:buAutoNum type="alphaLcParenR"/>
            </a:pPr>
            <a:r>
              <a:rPr lang="nb-NO" dirty="0"/>
              <a:t>A bite i deg kritikken fra de norske </a:t>
            </a:r>
            <a:r>
              <a:rPr lang="nb-NO" dirty="0" err="1"/>
              <a:t>ultranasjonalistene</a:t>
            </a:r>
            <a:r>
              <a:rPr lang="nb-NO" dirty="0"/>
              <a:t>. Du skjønner at Norge bare må gi etter i spørsmålet om beiterettigheter. Du ber stormaktene hjelpe til med å få svenskene til å inngå en endelig avtale etter hva som er forhandlet fram. </a:t>
            </a:r>
            <a:r>
              <a:rPr lang="nb-NO" dirty="0">
                <a:hlinkClick r:id="rId4" action="ppaction://hlinksldjump"/>
              </a:rPr>
              <a:t>Ta kort 26</a:t>
            </a:r>
            <a:r>
              <a:rPr lang="nb-NO" dirty="0"/>
              <a:t>. </a:t>
            </a:r>
          </a:p>
          <a:p>
            <a:pPr marL="514350" lvl="0" indent="-514350">
              <a:buFont typeface="+mj-lt"/>
              <a:buAutoNum type="alphaLcParenR"/>
            </a:pPr>
            <a:r>
              <a:rPr lang="nb-NO" dirty="0"/>
              <a:t>Å satse alt på stormaktene. I dypeste hemmelighet inngår du først en allianse med Russland om at hvis det oppstår krig mellom Norge og Sverige, så skal Russland erklære krig mot Sverige og rykke inn i Nord-Sverige. Du inngår også en allianse med Storbritannia og Frankrike om at hvis Tyskland hjelper Sverige under en eventuell krig, så skal Storbritannia og Frankrike erklære krig mot Tyskland. </a:t>
            </a:r>
            <a:r>
              <a:rPr lang="nb-NO" dirty="0">
                <a:hlinkClick r:id="rId5" action="ppaction://hlinksldjump"/>
              </a:rPr>
              <a:t>Ta kort 7</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6 poeng</a:t>
            </a:r>
          </a:p>
        </p:txBody>
      </p:sp>
    </p:spTree>
    <p:extLst>
      <p:ext uri="{BB962C8B-B14F-4D97-AF65-F5344CB8AC3E}">
        <p14:creationId xmlns:p14="http://schemas.microsoft.com/office/powerpoint/2010/main" val="39474466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21</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lnSpcReduction="10000"/>
          </a:bodyPr>
          <a:lstStyle/>
          <a:p>
            <a:pPr marL="0" indent="0">
              <a:buNone/>
            </a:pPr>
            <a:r>
              <a:rPr lang="nb-NO" dirty="0"/>
              <a:t>Det svenske angrepet kom overraskende. De svenske styrkene gikk utenom grensefestningene og besatte Østlandet på tre dager. Plutselig var Kristiania omringet. Du og regjeringen og Stortinget kunne forsøke å kjempe dere ut sjøveien, men ytre Kristianiafjord var blokkert av den svenske marine. Norge måtte kapitulere. Unionen ble opprettholdt i sterkt endret form. Den norske hær ble oppløst og heretter må nordmenn gjøre tjeneste i den svenske hær. Alle lover som det norske Storting vedtar, må godkjennes av den svenske Riksdagen. Norge og Sverige får felles mynt (svenske kroner) og svensker kan settes inn i norske embeter.</a:t>
            </a:r>
          </a:p>
          <a:p>
            <a:pPr marL="0" indent="0">
              <a:buNone/>
            </a:pPr>
            <a:r>
              <a:rPr lang="nb-NO" dirty="0"/>
              <a:t>Du og regjeringen og enkelte stortingsrepresentanter ble stilt for retten som forrædere og opprørere. Du blir dømt til fengsel på livstid.</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25 poeng</a:t>
            </a:r>
          </a:p>
        </p:txBody>
      </p:sp>
    </p:spTree>
    <p:extLst>
      <p:ext uri="{BB962C8B-B14F-4D97-AF65-F5344CB8AC3E}">
        <p14:creationId xmlns:p14="http://schemas.microsoft.com/office/powerpoint/2010/main" val="13528498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22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85000" lnSpcReduction="20000"/>
          </a:bodyPr>
          <a:lstStyle/>
          <a:p>
            <a:pPr marL="0" indent="0">
              <a:buNone/>
            </a:pPr>
            <a:r>
              <a:rPr lang="nb-NO" dirty="0"/>
              <a:t>I Norge får du kritikk når det lekker ut at du er villig til å gi etter for kravet om beiterettigheter. Og mange sier at Norge ikke er noen selvstendig stat hvis man ikke kan anlegge festninger langs grensen. Svenskene gjør det helt klart at den demilitariserte sonen skal være på norsk side.</a:t>
            </a:r>
            <a:endParaRPr lang="nb-NO" dirty="0">
              <a:effectLst/>
            </a:endParaRPr>
          </a:p>
          <a:p>
            <a:pPr marL="0" indent="0">
              <a:buNone/>
            </a:pPr>
            <a:endParaRPr lang="nb-NO" dirty="0"/>
          </a:p>
          <a:p>
            <a:pPr marL="0" indent="0">
              <a:buNone/>
            </a:pPr>
            <a:r>
              <a:rPr lang="nb-NO" dirty="0"/>
              <a:t>Du bestemmer deg for:</a:t>
            </a:r>
          </a:p>
          <a:p>
            <a:pPr marL="514350" indent="-514350">
              <a:buFont typeface="+mj-lt"/>
              <a:buAutoNum type="alphaLcParenR"/>
            </a:pPr>
            <a:r>
              <a:rPr lang="nb-NO" dirty="0"/>
              <a:t>At beiterettighetene kan du ikke gjøre noe med. Men du vil ikke ha noen nøytral sone på norsk side uten å få innrømmelser fra svenskene. Du innkaller flere soldatreserver, det gjelder å vise både svensker og norske kritikere at du er villig til å stå hardt på for Norges rettigheter. </a:t>
            </a:r>
            <a:r>
              <a:rPr lang="nb-NO" dirty="0">
                <a:hlinkClick r:id="rId2" action="ppaction://hlinksldjump"/>
              </a:rPr>
              <a:t>Ta kort 3</a:t>
            </a:r>
            <a:r>
              <a:rPr lang="nb-NO" dirty="0"/>
              <a:t>.</a:t>
            </a:r>
          </a:p>
          <a:p>
            <a:pPr marL="514350" indent="-514350">
              <a:buFont typeface="+mj-lt"/>
              <a:buAutoNum type="alphaLcParenR"/>
            </a:pPr>
            <a:r>
              <a:rPr lang="nb-NO" dirty="0"/>
              <a:t>Å foreslå for svenskene at forhandlingene begynner helt på nytt. </a:t>
            </a:r>
            <a:r>
              <a:rPr lang="nb-NO" dirty="0">
                <a:hlinkClick r:id="rId3" action="ppaction://hlinksldjump"/>
              </a:rPr>
              <a:t>Ta kort 20</a:t>
            </a:r>
            <a:r>
              <a:rPr lang="nb-NO" dirty="0"/>
              <a:t>.</a:t>
            </a:r>
          </a:p>
          <a:p>
            <a:pPr marL="514350" indent="-514350">
              <a:buFont typeface="+mj-lt"/>
              <a:buAutoNum type="alphaLcParenR"/>
            </a:pPr>
            <a:r>
              <a:rPr lang="nb-NO" dirty="0"/>
              <a:t>Å forlange på nytt at beiterettighetene skal sløyfes. Videre krever du at hvis de nye grensefestningene skal rives, må Norge få en motytelse på svensk side. </a:t>
            </a:r>
            <a:r>
              <a:rPr lang="nb-NO" dirty="0">
                <a:hlinkClick r:id="rId4" action="ppaction://hlinksldjump"/>
              </a:rPr>
              <a:t>Ta kort 27</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4 poeng</a:t>
            </a:r>
          </a:p>
        </p:txBody>
      </p:sp>
    </p:spTree>
    <p:extLst>
      <p:ext uri="{BB962C8B-B14F-4D97-AF65-F5344CB8AC3E}">
        <p14:creationId xmlns:p14="http://schemas.microsoft.com/office/powerpoint/2010/main" val="235328554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23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a:bodyPr>
          <a:lstStyle/>
          <a:p>
            <a:pPr marL="0" indent="0">
              <a:buNone/>
            </a:pPr>
            <a:r>
              <a:rPr lang="nb-NO" dirty="0"/>
              <a:t>Krigen bryter ut tre dager senere da to grensevakter begynte å skyte på hverandre og etter hvert fikk støtte av stadig større enheter. Svenske styrker rykket raskt inn i Norge (de gikk utenom grensefestningene) og besatte Østlandet. Det ble lange og blodige strider i Trøndelag og på Vestlandet før stormaktene (Russland, England og Tyskland) grep inn. Du og den norske regjering måtte gi opp overfor denne overmakten. Unionen ble opprettholdt i endret form. Den norske hæren ble oppløst. Fra nå av skal nordmenn gjøre tjeneste i den svenske hær. </a:t>
            </a:r>
          </a:p>
          <a:p>
            <a:pPr marL="0" indent="0">
              <a:buNone/>
            </a:pPr>
            <a:r>
              <a:rPr lang="nb-NO" dirty="0"/>
              <a:t>Du og regjeringen din blir deportert til Amerika.</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25 poeng</a:t>
            </a:r>
          </a:p>
        </p:txBody>
      </p:sp>
    </p:spTree>
    <p:extLst>
      <p:ext uri="{BB962C8B-B14F-4D97-AF65-F5344CB8AC3E}">
        <p14:creationId xmlns:p14="http://schemas.microsoft.com/office/powerpoint/2010/main" val="27444898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24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77500" lnSpcReduction="20000"/>
          </a:bodyPr>
          <a:lstStyle/>
          <a:p>
            <a:pPr marL="0" indent="0">
              <a:buNone/>
            </a:pPr>
            <a:r>
              <a:rPr lang="nb-NO" dirty="0"/>
              <a:t>Etter press fra stormaktene godtar den svenske regjeringen tanken om en nøytral sone på begge sider av grensen og at de moderne festningene blir revet. Men de vil ikke gi etter i spørsmålet om beiterettigheter. </a:t>
            </a:r>
          </a:p>
          <a:p>
            <a:pPr marL="0" indent="0">
              <a:buNone/>
            </a:pP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takke for hjelpen fra stormaktene ved å foreslå at alle stridsspørsmål om den nøytrale sonen skal avgjøres ved voldgift. Men du kan ikke gå med på at de svenske samene skal få beiterettigheter i Norge. Allerede nå øker kritikken mot deg i Norge fordi du gir for mye etter. </a:t>
            </a:r>
            <a:r>
              <a:rPr lang="nb-NO" dirty="0">
                <a:hlinkClick r:id="rId2" action="ppaction://hlinksldjump"/>
              </a:rPr>
              <a:t>Ta kort 14</a:t>
            </a:r>
            <a:r>
              <a:rPr lang="nb-NO" dirty="0"/>
              <a:t>. </a:t>
            </a:r>
          </a:p>
          <a:p>
            <a:pPr marL="514350" lvl="0" indent="-514350">
              <a:buFont typeface="+mj-lt"/>
              <a:buAutoNum type="alphaLcParenR"/>
            </a:pPr>
            <a:r>
              <a:rPr lang="nb-NO" dirty="0"/>
              <a:t>Å håpe at stormaktene skal legge mer press på Sverige og at Norge ikke behøver å være så ettergivende. Du gir klar beskjed om at kravet om beiterettigheter ikke er akseptabelt og antyder at den demilitariserte sonen bare skal være på svensk side. </a:t>
            </a:r>
            <a:r>
              <a:rPr lang="nb-NO" dirty="0">
                <a:hlinkClick r:id="rId3" action="ppaction://hlinksldjump"/>
              </a:rPr>
              <a:t>Ta kort 8</a:t>
            </a:r>
            <a:r>
              <a:rPr lang="nb-NO" dirty="0"/>
              <a:t>.</a:t>
            </a:r>
          </a:p>
          <a:p>
            <a:pPr marL="514350" indent="-514350">
              <a:buFont typeface="+mj-lt"/>
              <a:buAutoNum type="alphaLcParenR"/>
            </a:pPr>
            <a:r>
              <a:rPr lang="nb-NO" dirty="0"/>
              <a:t>Å gå ut fra at stormaktene vil hjelpe Norge enda mer. Du gir klar beskjed om at kravet om beiterettigheter ikke er akseptabelt. </a:t>
            </a:r>
            <a:r>
              <a:rPr lang="nb-NO" dirty="0">
                <a:hlinkClick r:id="rId4" action="ppaction://hlinksldjump"/>
              </a:rPr>
              <a:t>Ta kort 12</a:t>
            </a:r>
            <a:r>
              <a:rPr lang="nb-NO" dirty="0">
                <a:effectLst/>
                <a:hlinkClick r:id="rId4" action="ppaction://hlinksldjump"/>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6 poeng</a:t>
            </a:r>
          </a:p>
        </p:txBody>
      </p:sp>
    </p:spTree>
    <p:extLst>
      <p:ext uri="{BB962C8B-B14F-4D97-AF65-F5344CB8AC3E}">
        <p14:creationId xmlns:p14="http://schemas.microsoft.com/office/powerpoint/2010/main" val="32634003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t="-10000" b="-10000"/>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1F8BC-B3C2-DC40-8914-3EB0E1447055}"/>
              </a:ext>
            </a:extLst>
          </p:cNvPr>
          <p:cNvSpPr>
            <a:spLocks noGrp="1"/>
          </p:cNvSpPr>
          <p:nvPr>
            <p:ph type="title"/>
          </p:nvPr>
        </p:nvSpPr>
        <p:spPr/>
        <p:txBody>
          <a:bodyPr/>
          <a:lstStyle/>
          <a:p>
            <a:pPr algn="r"/>
            <a:r>
              <a:rPr lang="nb-NO" sz="4800" b="1" dirty="0">
                <a:solidFill>
                  <a:schemeClr val="accent2">
                    <a:lumMod val="75000"/>
                  </a:schemeClr>
                </a:solidFill>
              </a:rPr>
              <a:t>BAKGRUNN</a:t>
            </a:r>
            <a:endParaRPr lang="nb-NO" b="1" dirty="0">
              <a:solidFill>
                <a:schemeClr val="accent2">
                  <a:lumMod val="75000"/>
                </a:schemeClr>
              </a:solidFill>
            </a:endParaRPr>
          </a:p>
        </p:txBody>
      </p:sp>
      <p:sp>
        <p:nvSpPr>
          <p:cNvPr id="3" name="Plassholder for innhold 2">
            <a:extLst>
              <a:ext uri="{FF2B5EF4-FFF2-40B4-BE49-F238E27FC236}">
                <a16:creationId xmlns:a16="http://schemas.microsoft.com/office/drawing/2014/main" id="{8EB10FCA-F289-194E-AE52-EBAA8A60FDB5}"/>
              </a:ext>
            </a:extLst>
          </p:cNvPr>
          <p:cNvSpPr>
            <a:spLocks noGrp="1"/>
          </p:cNvSpPr>
          <p:nvPr>
            <p:ph idx="1"/>
          </p:nvPr>
        </p:nvSpPr>
        <p:spPr>
          <a:xfrm>
            <a:off x="838200" y="1443038"/>
            <a:ext cx="10515600" cy="5272087"/>
          </a:xfrm>
        </p:spPr>
        <p:txBody>
          <a:bodyPr>
            <a:normAutofit fontScale="70000" lnSpcReduction="20000"/>
          </a:bodyPr>
          <a:lstStyle/>
          <a:p>
            <a:pPr marL="0" indent="0">
              <a:lnSpc>
                <a:spcPct val="150000"/>
              </a:lnSpc>
              <a:buNone/>
            </a:pPr>
            <a:r>
              <a:rPr lang="nb-NO" dirty="0"/>
              <a:t>7. juni 1905 gjorde Stortinget et vedtak som avsatte unionskongen Oscar II som norsk konge fordi han ikke lenger kunne utnevne en norsk regjering. Vedtaket gav regjeringen fullmakt til å utøve kongens myndighet. Den svenske regjeringen oppfatter vedtaket som ulovlig og vil ikke godta dette, de mener unionen bare kan oppløses hvis begge lands regjeringer er enige. Både Norge og Sverige har rustet opp. Sterke krefter i begge land ønsker en fredelig løsning, men i begge land er det også krefter som står sterkt på at man ikke skal ta hensyn til synspunktene fra det andre landet og de er villige til å bruke militærmakt for å løse konflikten. Du tar avgjørelsene på norsk side. Du må nøye overveie dine avgjørelser: Hvis du handler riktig kan Norge bli et fritt og selvstendig land, hvis du gjør feil risikerer du at unionen fortsetter som før eller at Norge kommer i krig med Sverige. I Norge er det stortingspolitikere som er motstandere av forhandlinger med svenskene og vokter alle dine avgjørelser; du må ikke være for ettergivende overfor de svenske kravene. På den annen side bør du ikke provosere svenskene heller.</a:t>
            </a:r>
          </a:p>
        </p:txBody>
      </p:sp>
    </p:spTree>
    <p:extLst>
      <p:ext uri="{BB962C8B-B14F-4D97-AF65-F5344CB8AC3E}">
        <p14:creationId xmlns:p14="http://schemas.microsoft.com/office/powerpoint/2010/main" val="17079744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solidFill>
            <a:schemeClr val="accent2"/>
          </a:solidFill>
        </p:spPr>
        <p:txBody>
          <a:bodyPr/>
          <a:lstStyle/>
          <a:p>
            <a:r>
              <a:rPr lang="nb-NO" dirty="0"/>
              <a:t>KORT 25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85000" lnSpcReduction="10000"/>
          </a:bodyPr>
          <a:lstStyle/>
          <a:p>
            <a:pPr marL="0" indent="0">
              <a:buNone/>
            </a:pPr>
            <a:r>
              <a:rPr lang="nb-NO" dirty="0"/>
              <a:t>Planen din lykkes. Du lar de svenske forhandlerne få vite om alliansene og avtalene du har inngått. Svenskene innser at de ikke kan vinne militært i denne situasjonen og må bare godta Norges uavhengighet og frafalle alle krav. Din seier er stor: Grensefestningene blir stående, ingen svenske reinflokker får beite i Norge.</a:t>
            </a:r>
          </a:p>
          <a:p>
            <a:pPr marL="0" indent="0">
              <a:buNone/>
            </a:pPr>
            <a:r>
              <a:rPr lang="nb-NO" dirty="0"/>
              <a:t>Men etter hvert blir det klart at Norge må betale en høy pris. Sverige betrakter Norge som et fiendeland og bryter alt samarbeid. På svensk side av grensen anlegges en serie med festninger og det skjer en stor militær opprustning. Det er stadig episoder langs grensen hvor norske og svenske soldater skyter på hverandre. Utenrikspolitisk blir Norge sett på som avhengig av russisk støtte og det er vanskelig å nå fram med norske synspunkter blant de andre landene i Europa. Etter hvert kommer det russiske krav om havne- og handelsrettigheter i Nord-Norge som det er vanskelig å stå imot. Handelen mellom Norge og Sverige minsker betraktelig fordi Sverige legger høy toll på all eksport/import til Norge. Fordi handelsinntektene svikter og militærutgiftene øker betydelig, synker levestandarden i Norge.</a:t>
            </a:r>
            <a:r>
              <a:rPr lang="nb-NO" dirty="0">
                <a:effectLst/>
              </a:rPr>
              <a:t> </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7 poeng</a:t>
            </a:r>
          </a:p>
        </p:txBody>
      </p:sp>
    </p:spTree>
    <p:extLst>
      <p:ext uri="{BB962C8B-B14F-4D97-AF65-F5344CB8AC3E}">
        <p14:creationId xmlns:p14="http://schemas.microsoft.com/office/powerpoint/2010/main" val="14111144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7000" b="-7000"/>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a:noFill/>
        </p:spPr>
        <p:txBody>
          <a:bodyPr/>
          <a:lstStyle/>
          <a:p>
            <a:r>
              <a:rPr lang="nb-NO" b="1" dirty="0"/>
              <a:t>KORT 26 </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4 poeng</a:t>
            </a:r>
          </a:p>
        </p:txBody>
      </p:sp>
      <p:sp>
        <p:nvSpPr>
          <p:cNvPr id="5" name="Avrundet rektangel 4">
            <a:extLst>
              <a:ext uri="{FF2B5EF4-FFF2-40B4-BE49-F238E27FC236}">
                <a16:creationId xmlns:a16="http://schemas.microsoft.com/office/drawing/2014/main" id="{6C8A394C-435E-2747-8D50-0175369A2CCC}"/>
              </a:ext>
            </a:extLst>
          </p:cNvPr>
          <p:cNvSpPr/>
          <p:nvPr/>
        </p:nvSpPr>
        <p:spPr>
          <a:xfrm>
            <a:off x="714375" y="1485900"/>
            <a:ext cx="10758488" cy="4700588"/>
          </a:xfrm>
          <a:prstGeom prst="roundRect">
            <a:avLst>
              <a:gd name="adj" fmla="val 8086"/>
            </a:avLst>
          </a:prstGeom>
          <a:solidFill>
            <a:srgbClr val="FF0000">
              <a:alpha val="4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800" dirty="0"/>
              <a:t>Du lykkes. Stormaktene legger press på Sverige og det blir inngått en avtale. Svenske reindriftssamer får beiterettigheter på norsk side og felles vassdrag skal ikke røres hvis ikke begge land er enige. Det store kunststykket var at du kunne tilfredsstille svenskene ved å rive de moderne grensefestningene og lage en nøytral grensesone. Fordi den nøytrale sonen omfattet både norsk og svensk område, klarte du å få med deg et flertall på Stortinget. Men du får hard kritikk fra dem som absolutt ikke vil akseptere noen nøytral sone og synes hele avtalen er å gi etter for svensk utpressing («</a:t>
            </a:r>
            <a:r>
              <a:rPr lang="nb-NO" sz="2800" dirty="0" err="1"/>
              <a:t>Karlstadstormerne</a:t>
            </a:r>
            <a:r>
              <a:rPr lang="nb-NO" sz="2800" dirty="0"/>
              <a:t>»). </a:t>
            </a:r>
          </a:p>
          <a:p>
            <a:pPr algn="ctr"/>
            <a:r>
              <a:rPr lang="nb-NO" sz="2800" dirty="0"/>
              <a:t>Norges selvstendighet er sikret – gratulerer.</a:t>
            </a:r>
          </a:p>
        </p:txBody>
      </p:sp>
    </p:spTree>
    <p:extLst>
      <p:ext uri="{BB962C8B-B14F-4D97-AF65-F5344CB8AC3E}">
        <p14:creationId xmlns:p14="http://schemas.microsoft.com/office/powerpoint/2010/main" val="10105494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27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515798"/>
          </a:xfrm>
        </p:spPr>
        <p:txBody>
          <a:bodyPr>
            <a:normAutofit fontScale="70000" lnSpcReduction="20000"/>
          </a:bodyPr>
          <a:lstStyle/>
          <a:p>
            <a:pPr marL="0" indent="0">
              <a:buNone/>
            </a:pPr>
            <a:r>
              <a:rPr lang="nb-NO" dirty="0"/>
              <a:t>De svenske forhandlerne bare trekker på skuldrene av dine krav. Både den norske og den svenske delegasjonen gjentar det samme. Tiden begynner å renne ut, faren for at stormaktene vil gripe inn blir stadig større. Noe må gjøres. </a:t>
            </a:r>
          </a:p>
          <a:p>
            <a:pPr marL="0" indent="0">
              <a:buNone/>
            </a:pPr>
            <a:r>
              <a:rPr lang="nb-NO" dirty="0">
                <a:effectLst/>
              </a:rPr>
              <a:t> </a:t>
            </a:r>
            <a:endParaRPr lang="nb-NO" dirty="0"/>
          </a:p>
          <a:p>
            <a:pPr marL="0" indent="0">
              <a:buNone/>
            </a:pPr>
            <a:r>
              <a:rPr lang="nb-NO" dirty="0"/>
              <a:t>Du velger: </a:t>
            </a:r>
          </a:p>
          <a:p>
            <a:pPr marL="514350" indent="-514350">
              <a:buFont typeface="+mj-lt"/>
              <a:buAutoNum type="alphaLcParenR"/>
            </a:pPr>
            <a:r>
              <a:rPr lang="nb-NO" dirty="0"/>
              <a:t>Å trekke inn stormaktene. I første omgang forsøker du å vinne forståelse for de norske synspunktene i Storbritannia, Frankrike og Russland. Samtidig antyder du overfor stormaktene at du er villig til å strekke deg veldig langt overfor de svenske kravene, men at Norge trenger støtte mot ”storebror”. </a:t>
            </a:r>
            <a:r>
              <a:rPr lang="nb-NO" dirty="0">
                <a:hlinkClick r:id="rId2" action="ppaction://hlinksldjump"/>
              </a:rPr>
              <a:t>Ta kort 6</a:t>
            </a:r>
            <a:r>
              <a:rPr lang="nb-NO" dirty="0"/>
              <a:t>.</a:t>
            </a:r>
          </a:p>
          <a:p>
            <a:pPr marL="514350" indent="-514350">
              <a:buFont typeface="+mj-lt"/>
              <a:buAutoNum type="alphaLcParenR"/>
            </a:pPr>
            <a:r>
              <a:rPr lang="nb-NO" dirty="0"/>
              <a:t>Å satse alt på stormaktene. I dypeste hemmelighet inngår du først en allianse med Russland om at hvis det oppstår krig mellom Norge og Sverige, så skal Russland erklære krig mot Sverige og rykke inn i Nord-Sverige. Du inngår også en allianse med Storbritannia og Frankrike om at hvis Tyskland hjelper Sverige under en eventuell krig, så skal Storbritannia og Frankrike erklære krig mot Tyskland. </a:t>
            </a:r>
            <a:r>
              <a:rPr lang="nb-NO" dirty="0">
                <a:hlinkClick r:id="rId3" action="ppaction://hlinksldjump"/>
              </a:rPr>
              <a:t>Ta kort 7</a:t>
            </a:r>
            <a:r>
              <a:rPr lang="nb-NO" dirty="0"/>
              <a:t>.</a:t>
            </a:r>
          </a:p>
          <a:p>
            <a:pPr marL="514350" indent="-514350">
              <a:buFont typeface="+mj-lt"/>
              <a:buAutoNum type="alphaLcParenR"/>
            </a:pPr>
            <a:r>
              <a:rPr lang="nb-NO" dirty="0"/>
              <a:t>Å vise at du mener alvor og begynner mobilisering (innkalle norske menn som soldater), bemanner grensegrensefestningene og samler de norske panserskipene i Kristianiafjorden. </a:t>
            </a:r>
            <a:r>
              <a:rPr lang="nb-NO" dirty="0">
                <a:hlinkClick r:id="rId4" action="ppaction://hlinksldjump"/>
              </a:rPr>
              <a:t>Ta kort 23</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8 poeng</a:t>
            </a:r>
          </a:p>
        </p:txBody>
      </p:sp>
    </p:spTree>
    <p:extLst>
      <p:ext uri="{BB962C8B-B14F-4D97-AF65-F5344CB8AC3E}">
        <p14:creationId xmlns:p14="http://schemas.microsoft.com/office/powerpoint/2010/main" val="396120032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28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628614"/>
          </a:xfrm>
        </p:spPr>
        <p:txBody>
          <a:bodyPr>
            <a:normAutofit fontScale="77500" lnSpcReduction="20000"/>
          </a:bodyPr>
          <a:lstStyle/>
          <a:p>
            <a:pPr marL="0" indent="0">
              <a:buNone/>
            </a:pPr>
            <a:r>
              <a:rPr lang="nb-NO" dirty="0"/>
              <a:t>Forslaget om nøytral sone på begge sider av grensen interesserer svenskene. Men til gjengjeld krever svenskene at Norge gir etter på alle de andre kravene – og det må skje øyeblikkelig. Den svenske troppeoppbyggingen er snart fullført. Du hører rykter om at hvis det ikke er kommet i stand en avtale når alle de svenske militære enhetene er på plass, kommer de svenske generalene til å angripe, uansett hva den svenske regjeringen mener</a:t>
            </a:r>
            <a:r>
              <a:rPr lang="nb-NO" dirty="0">
                <a:effectLst/>
              </a:rPr>
              <a:t> </a:t>
            </a:r>
          </a:p>
          <a:p>
            <a:pPr marL="0" indent="0">
              <a:buNone/>
            </a:pPr>
            <a:r>
              <a:rPr lang="nb-NO" dirty="0"/>
              <a:t>Du velger: </a:t>
            </a:r>
          </a:p>
          <a:p>
            <a:pPr marL="514350" lvl="0" indent="-514350">
              <a:buFont typeface="+mj-lt"/>
              <a:buAutoNum type="alphaLcParenR"/>
            </a:pPr>
            <a:r>
              <a:rPr lang="nb-NO" dirty="0"/>
              <a:t>Å trekke tilbake det du har antydet om å rive de moderne grensefestningene. Det gjelder for deg å ha noe å gå på og nå må snart svenskene trappe ned sine krav – de må også gi avkall på noe. For å presse svenskene skjerper du det norske standpunktet. Du forslår at Norge skal love å ikke bygge flere festninger hvis Sverige lover å holde den svenske grensesonen demilitarisert. </a:t>
            </a:r>
            <a:r>
              <a:rPr lang="nb-NO" dirty="0">
                <a:hlinkClick r:id="rId2" action="ppaction://hlinksldjump"/>
              </a:rPr>
              <a:t>Ta kort 29</a:t>
            </a:r>
            <a:r>
              <a:rPr lang="nb-NO" dirty="0"/>
              <a:t>. </a:t>
            </a:r>
          </a:p>
          <a:p>
            <a:pPr marL="514350" lvl="0" indent="-514350">
              <a:buFont typeface="+mj-lt"/>
              <a:buAutoNum type="alphaLcParenR"/>
            </a:pPr>
            <a:r>
              <a:rPr lang="nb-NO" dirty="0"/>
              <a:t>Å gå ut fra at ryktene om svensk angrep er falskt. De vil aldri i livet gå til krig mot Norge. </a:t>
            </a:r>
            <a:r>
              <a:rPr lang="nb-NO" dirty="0">
                <a:hlinkClick r:id="rId3" action="ppaction://hlinksldjump"/>
              </a:rPr>
              <a:t>Ta kort 21</a:t>
            </a:r>
            <a:r>
              <a:rPr lang="nb-NO" dirty="0"/>
              <a:t>.</a:t>
            </a:r>
          </a:p>
          <a:p>
            <a:pPr marL="514350" indent="-514350">
              <a:buFont typeface="+mj-lt"/>
              <a:buAutoNum type="alphaLcParenR"/>
            </a:pPr>
            <a:r>
              <a:rPr lang="nb-NO" dirty="0"/>
              <a:t>Å antyde – uten å love – at du går med på de svenske kravene. I hemmelighet sender du ut representanter fra den norske regjering til alle stormaktene (Frankrike, Russland, Tyskland og Storbritannia) for å be om hjelp. </a:t>
            </a:r>
            <a:r>
              <a:rPr lang="nb-NO" dirty="0">
                <a:hlinkClick r:id="rId4" action="ppaction://hlinksldjump"/>
              </a:rPr>
              <a:t>Ta kort 6</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2 poeng</a:t>
            </a:r>
          </a:p>
        </p:txBody>
      </p:sp>
    </p:spTree>
    <p:extLst>
      <p:ext uri="{BB962C8B-B14F-4D97-AF65-F5344CB8AC3E}">
        <p14:creationId xmlns:p14="http://schemas.microsoft.com/office/powerpoint/2010/main" val="13631525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29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a:xfrm>
            <a:off x="838200" y="1825625"/>
            <a:ext cx="10515600" cy="4836432"/>
          </a:xfrm>
        </p:spPr>
        <p:txBody>
          <a:bodyPr>
            <a:normAutofit fontScale="70000" lnSpcReduction="20000"/>
          </a:bodyPr>
          <a:lstStyle/>
          <a:p>
            <a:pPr marL="0" indent="0">
              <a:buNone/>
            </a:pPr>
            <a:r>
              <a:rPr lang="nb-NO" dirty="0"/>
              <a:t>Den svenske regjeringen er oppbrakt over at du opprettholder avslaget på deres forslag og att på til skjerper dine egne krav ved å forlange demilitarisering av den svenske grensesonen. Dette opplever de som en klar provokasjon. I Sverige innkalles hærens reserver og krigsflåten settes i stand. </a:t>
            </a:r>
          </a:p>
          <a:p>
            <a:pPr marL="0" indent="0">
              <a:buNone/>
            </a:pPr>
            <a:r>
              <a:rPr lang="nb-NO" dirty="0">
                <a:effectLst/>
              </a:rPr>
              <a:t> </a:t>
            </a:r>
            <a:endParaRPr lang="nb-NO" dirty="0"/>
          </a:p>
          <a:p>
            <a:pPr marL="0" indent="0">
              <a:buNone/>
            </a:pPr>
            <a:r>
              <a:rPr lang="nb-NO" dirty="0"/>
              <a:t>Du velger: </a:t>
            </a:r>
          </a:p>
          <a:p>
            <a:pPr marL="514350" lvl="0" indent="-514350">
              <a:buFont typeface="+mj-lt"/>
              <a:buAutoNum type="alphaLcParenR"/>
            </a:pPr>
            <a:r>
              <a:rPr lang="nb-NO" dirty="0"/>
              <a:t>Å ta det rolig. Du vet at den svenske statsministeren kommer fra den ultrakonservative fløyen og at sterke krefter (arbeiderbevegelsen og kvinneorganisasjonene) i Sverige egentlig ønsker fred. Det gjelder for deg å gi disse menneskene en innrømmelse slik at de føler at Sveriges ære som ble krenket da kongen ble avsatt i Norge, blir gjenopprettet. Du planlegger at Norge ensidig skal erklære at grensefestningene som er bygget de siste 50 årene, skal rives. Det skulle gi de moderate kreftene i Sverige vind i seilene. Men nå vil du vente en tid slik at gemyttene får roet seg. </a:t>
            </a:r>
            <a:r>
              <a:rPr lang="nb-NO" dirty="0">
                <a:hlinkClick r:id="rId2" action="ppaction://hlinksldjump"/>
              </a:rPr>
              <a:t>Ta kort 8</a:t>
            </a:r>
            <a:r>
              <a:rPr lang="nb-NO" dirty="0"/>
              <a:t>.</a:t>
            </a:r>
          </a:p>
          <a:p>
            <a:pPr marL="514350" lvl="0" indent="-514350">
              <a:buFont typeface="+mj-lt"/>
              <a:buAutoNum type="alphaLcParenR"/>
            </a:pPr>
            <a:r>
              <a:rPr lang="nb-NO" dirty="0"/>
              <a:t>Å innrømme at du har gått for langt. Du tilbyr svenskene å rive grensefestningene som er bygget de siste 50 årene, mot at det blir en demilitarisert sone på svensk side. Videre forlanger du at svenskene gir opp kravet om svenske samer skal la reinen beite på norsk område. </a:t>
            </a:r>
            <a:r>
              <a:rPr lang="nb-NO" dirty="0">
                <a:hlinkClick r:id="rId3" action="ppaction://hlinksldjump"/>
              </a:rPr>
              <a:t>Ta kort 12</a:t>
            </a:r>
            <a:r>
              <a:rPr lang="nb-NO" dirty="0"/>
              <a:t>.</a:t>
            </a:r>
          </a:p>
          <a:p>
            <a:pPr marL="514350" indent="-514350">
              <a:buFont typeface="+mj-lt"/>
              <a:buAutoNum type="alphaLcParenR"/>
            </a:pPr>
            <a:r>
              <a:rPr lang="nb-NO" dirty="0"/>
              <a:t>Å gå ut fra at svenskene bløffer. De vil aldri i livet gå til krig mot Norge. Nå gjelder det å holde ut litt til så Norge kan beholde alle grensefestningene, selv om det ikke blir noen demilitarisert svensk grensesone. </a:t>
            </a:r>
            <a:r>
              <a:rPr lang="nb-NO" dirty="0">
                <a:hlinkClick r:id="rId4" action="ppaction://hlinksldjump"/>
              </a:rPr>
              <a:t>Ta kort 21</a:t>
            </a:r>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7 poeng</a:t>
            </a:r>
          </a:p>
        </p:txBody>
      </p:sp>
    </p:spTree>
    <p:extLst>
      <p:ext uri="{BB962C8B-B14F-4D97-AF65-F5344CB8AC3E}">
        <p14:creationId xmlns:p14="http://schemas.microsoft.com/office/powerpoint/2010/main" val="19381977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t="-10000" b="-10000"/>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1F8BC-B3C2-DC40-8914-3EB0E1447055}"/>
              </a:ext>
            </a:extLst>
          </p:cNvPr>
          <p:cNvSpPr>
            <a:spLocks noGrp="1"/>
          </p:cNvSpPr>
          <p:nvPr>
            <p:ph type="title"/>
          </p:nvPr>
        </p:nvSpPr>
        <p:spPr/>
        <p:txBody>
          <a:bodyPr/>
          <a:lstStyle/>
          <a:p>
            <a:pPr algn="r"/>
            <a:r>
              <a:rPr lang="nb-NO" b="1" dirty="0">
                <a:solidFill>
                  <a:schemeClr val="accent2">
                    <a:lumMod val="75000"/>
                  </a:schemeClr>
                </a:solidFill>
              </a:rPr>
              <a:t>RUNDE – KORT – POENG</a:t>
            </a:r>
          </a:p>
        </p:txBody>
      </p:sp>
      <p:sp>
        <p:nvSpPr>
          <p:cNvPr id="3" name="Plassholder for innhold 2">
            <a:extLst>
              <a:ext uri="{FF2B5EF4-FFF2-40B4-BE49-F238E27FC236}">
                <a16:creationId xmlns:a16="http://schemas.microsoft.com/office/drawing/2014/main" id="{8EB10FCA-F289-194E-AE52-EBAA8A60FDB5}"/>
              </a:ext>
            </a:extLst>
          </p:cNvPr>
          <p:cNvSpPr>
            <a:spLocks noGrp="1"/>
          </p:cNvSpPr>
          <p:nvPr>
            <p:ph idx="1"/>
          </p:nvPr>
        </p:nvSpPr>
        <p:spPr/>
        <p:txBody>
          <a:bodyPr>
            <a:normAutofit fontScale="70000" lnSpcReduction="20000"/>
          </a:bodyPr>
          <a:lstStyle/>
          <a:p>
            <a:pPr marL="0" indent="0">
              <a:lnSpc>
                <a:spcPct val="160000"/>
              </a:lnSpc>
              <a:buNone/>
            </a:pPr>
            <a:r>
              <a:rPr lang="nb-NO" dirty="0"/>
              <a:t>I hver runde får du et problem som du må ta stilling til. Du får tre mulige valg. Når du har gjort ditt valg, trekker du kortet med samme nummer som ditt svar. Her vil du få et nytt problem å ta stilling til og tre mulige valg. Du fortsetter til Norges framtid er endelig avgjort.</a:t>
            </a:r>
          </a:p>
          <a:p>
            <a:pPr marL="0" indent="0">
              <a:lnSpc>
                <a:spcPct val="160000"/>
              </a:lnSpc>
              <a:buNone/>
            </a:pPr>
            <a:r>
              <a:rPr lang="nb-NO" dirty="0"/>
              <a:t>Hvert kort «koster» poeng. Poengsummen står øverst til høyre på kortet du har trukket. «Dårlige» svar koster mer enn «middels gode» som igjen «koster» mer enn «gode». Det gjelder altså å få så få poeng som mulig.</a:t>
            </a:r>
          </a:p>
          <a:p>
            <a:pPr marL="0" indent="0">
              <a:lnSpc>
                <a:spcPct val="160000"/>
              </a:lnSpc>
              <a:buNone/>
            </a:pPr>
            <a:r>
              <a:rPr lang="nb-NO" dirty="0"/>
              <a:t>For hvert valg fyller du ut nummeret på kortet i skjemaet under runde og skriver på poengsummen kortet «koster» i rubrikken under. </a:t>
            </a:r>
          </a:p>
          <a:p>
            <a:pPr marL="0" indent="0">
              <a:lnSpc>
                <a:spcPct val="160000"/>
              </a:lnSpc>
              <a:buNone/>
            </a:pPr>
            <a:r>
              <a:rPr lang="nb-NO" dirty="0"/>
              <a:t>Du begynner i runde 1 med kort 1 som koster 1 poeng. </a:t>
            </a:r>
          </a:p>
        </p:txBody>
      </p:sp>
    </p:spTree>
    <p:extLst>
      <p:ext uri="{BB962C8B-B14F-4D97-AF65-F5344CB8AC3E}">
        <p14:creationId xmlns:p14="http://schemas.microsoft.com/office/powerpoint/2010/main" val="15009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1F8BC-B3C2-DC40-8914-3EB0E1447055}"/>
              </a:ext>
            </a:extLst>
          </p:cNvPr>
          <p:cNvSpPr>
            <a:spLocks noGrp="1"/>
          </p:cNvSpPr>
          <p:nvPr>
            <p:ph type="title"/>
          </p:nvPr>
        </p:nvSpPr>
        <p:spPr/>
        <p:txBody>
          <a:bodyPr/>
          <a:lstStyle/>
          <a:p>
            <a:r>
              <a:rPr lang="nb-NO" dirty="0"/>
              <a:t>POENGTABELL</a:t>
            </a:r>
          </a:p>
        </p:txBody>
      </p:sp>
      <p:graphicFrame>
        <p:nvGraphicFramePr>
          <p:cNvPr id="4" name="Tabell 4">
            <a:extLst>
              <a:ext uri="{FF2B5EF4-FFF2-40B4-BE49-F238E27FC236}">
                <a16:creationId xmlns:a16="http://schemas.microsoft.com/office/drawing/2014/main" id="{868424C7-5F0E-CD49-9A0D-2910736FE93F}"/>
              </a:ext>
            </a:extLst>
          </p:cNvPr>
          <p:cNvGraphicFramePr>
            <a:graphicFrameLocks noGrp="1"/>
          </p:cNvGraphicFramePr>
          <p:nvPr>
            <p:ph idx="1"/>
            <p:extLst>
              <p:ext uri="{D42A27DB-BD31-4B8C-83A1-F6EECF244321}">
                <p14:modId xmlns:p14="http://schemas.microsoft.com/office/powerpoint/2010/main" val="89250813"/>
              </p:ext>
            </p:extLst>
          </p:nvPr>
        </p:nvGraphicFramePr>
        <p:xfrm>
          <a:off x="297712" y="1825625"/>
          <a:ext cx="11589480" cy="2618784"/>
        </p:xfrm>
        <a:graphic>
          <a:graphicData uri="http://schemas.openxmlformats.org/drawingml/2006/table">
            <a:tbl>
              <a:tblPr firstRow="1" bandRow="1">
                <a:tableStyleId>{5C22544A-7EE6-4342-B048-85BDC9FD1C3A}</a:tableStyleId>
              </a:tblPr>
              <a:tblGrid>
                <a:gridCol w="1287720">
                  <a:extLst>
                    <a:ext uri="{9D8B030D-6E8A-4147-A177-3AD203B41FA5}">
                      <a16:colId xmlns:a16="http://schemas.microsoft.com/office/drawing/2014/main" val="3133451596"/>
                    </a:ext>
                  </a:extLst>
                </a:gridCol>
                <a:gridCol w="643860">
                  <a:extLst>
                    <a:ext uri="{9D8B030D-6E8A-4147-A177-3AD203B41FA5}">
                      <a16:colId xmlns:a16="http://schemas.microsoft.com/office/drawing/2014/main" val="1583491381"/>
                    </a:ext>
                  </a:extLst>
                </a:gridCol>
                <a:gridCol w="643860">
                  <a:extLst>
                    <a:ext uri="{9D8B030D-6E8A-4147-A177-3AD203B41FA5}">
                      <a16:colId xmlns:a16="http://schemas.microsoft.com/office/drawing/2014/main" val="3894190093"/>
                    </a:ext>
                  </a:extLst>
                </a:gridCol>
                <a:gridCol w="643860">
                  <a:extLst>
                    <a:ext uri="{9D8B030D-6E8A-4147-A177-3AD203B41FA5}">
                      <a16:colId xmlns:a16="http://schemas.microsoft.com/office/drawing/2014/main" val="23659504"/>
                    </a:ext>
                  </a:extLst>
                </a:gridCol>
                <a:gridCol w="643860">
                  <a:extLst>
                    <a:ext uri="{9D8B030D-6E8A-4147-A177-3AD203B41FA5}">
                      <a16:colId xmlns:a16="http://schemas.microsoft.com/office/drawing/2014/main" val="4139918507"/>
                    </a:ext>
                  </a:extLst>
                </a:gridCol>
                <a:gridCol w="643860">
                  <a:extLst>
                    <a:ext uri="{9D8B030D-6E8A-4147-A177-3AD203B41FA5}">
                      <a16:colId xmlns:a16="http://schemas.microsoft.com/office/drawing/2014/main" val="2121840429"/>
                    </a:ext>
                  </a:extLst>
                </a:gridCol>
                <a:gridCol w="643860">
                  <a:extLst>
                    <a:ext uri="{9D8B030D-6E8A-4147-A177-3AD203B41FA5}">
                      <a16:colId xmlns:a16="http://schemas.microsoft.com/office/drawing/2014/main" val="3667213990"/>
                    </a:ext>
                  </a:extLst>
                </a:gridCol>
                <a:gridCol w="643860">
                  <a:extLst>
                    <a:ext uri="{9D8B030D-6E8A-4147-A177-3AD203B41FA5}">
                      <a16:colId xmlns:a16="http://schemas.microsoft.com/office/drawing/2014/main" val="2877770544"/>
                    </a:ext>
                  </a:extLst>
                </a:gridCol>
                <a:gridCol w="643860">
                  <a:extLst>
                    <a:ext uri="{9D8B030D-6E8A-4147-A177-3AD203B41FA5}">
                      <a16:colId xmlns:a16="http://schemas.microsoft.com/office/drawing/2014/main" val="2642528672"/>
                    </a:ext>
                  </a:extLst>
                </a:gridCol>
                <a:gridCol w="643860">
                  <a:extLst>
                    <a:ext uri="{9D8B030D-6E8A-4147-A177-3AD203B41FA5}">
                      <a16:colId xmlns:a16="http://schemas.microsoft.com/office/drawing/2014/main" val="2166618900"/>
                    </a:ext>
                  </a:extLst>
                </a:gridCol>
                <a:gridCol w="643860">
                  <a:extLst>
                    <a:ext uri="{9D8B030D-6E8A-4147-A177-3AD203B41FA5}">
                      <a16:colId xmlns:a16="http://schemas.microsoft.com/office/drawing/2014/main" val="1372929496"/>
                    </a:ext>
                  </a:extLst>
                </a:gridCol>
                <a:gridCol w="643860">
                  <a:extLst>
                    <a:ext uri="{9D8B030D-6E8A-4147-A177-3AD203B41FA5}">
                      <a16:colId xmlns:a16="http://schemas.microsoft.com/office/drawing/2014/main" val="3098133378"/>
                    </a:ext>
                  </a:extLst>
                </a:gridCol>
                <a:gridCol w="643860">
                  <a:extLst>
                    <a:ext uri="{9D8B030D-6E8A-4147-A177-3AD203B41FA5}">
                      <a16:colId xmlns:a16="http://schemas.microsoft.com/office/drawing/2014/main" val="715799561"/>
                    </a:ext>
                  </a:extLst>
                </a:gridCol>
                <a:gridCol w="643860">
                  <a:extLst>
                    <a:ext uri="{9D8B030D-6E8A-4147-A177-3AD203B41FA5}">
                      <a16:colId xmlns:a16="http://schemas.microsoft.com/office/drawing/2014/main" val="3908993240"/>
                    </a:ext>
                  </a:extLst>
                </a:gridCol>
                <a:gridCol w="643860">
                  <a:extLst>
                    <a:ext uri="{9D8B030D-6E8A-4147-A177-3AD203B41FA5}">
                      <a16:colId xmlns:a16="http://schemas.microsoft.com/office/drawing/2014/main" val="2783920552"/>
                    </a:ext>
                  </a:extLst>
                </a:gridCol>
                <a:gridCol w="643860">
                  <a:extLst>
                    <a:ext uri="{9D8B030D-6E8A-4147-A177-3AD203B41FA5}">
                      <a16:colId xmlns:a16="http://schemas.microsoft.com/office/drawing/2014/main" val="595151853"/>
                    </a:ext>
                  </a:extLst>
                </a:gridCol>
                <a:gridCol w="643860">
                  <a:extLst>
                    <a:ext uri="{9D8B030D-6E8A-4147-A177-3AD203B41FA5}">
                      <a16:colId xmlns:a16="http://schemas.microsoft.com/office/drawing/2014/main" val="1832165339"/>
                    </a:ext>
                  </a:extLst>
                </a:gridCol>
              </a:tblGrid>
              <a:tr h="872928">
                <a:tc>
                  <a:txBody>
                    <a:bodyPr/>
                    <a:lstStyle/>
                    <a:p>
                      <a:pPr algn="ctr"/>
                      <a:r>
                        <a:rPr lang="nb-NO" dirty="0"/>
                        <a:t>RUNDE</a:t>
                      </a:r>
                    </a:p>
                  </a:txBody>
                  <a:tcPr anchor="ctr"/>
                </a:tc>
                <a:tc>
                  <a:txBody>
                    <a:bodyPr/>
                    <a:lstStyle/>
                    <a:p>
                      <a:pPr algn="ctr"/>
                      <a:r>
                        <a:rPr lang="nb-NO" dirty="0"/>
                        <a:t>1</a:t>
                      </a:r>
                    </a:p>
                  </a:txBody>
                  <a:tcPr anchor="ctr"/>
                </a:tc>
                <a:tc>
                  <a:txBody>
                    <a:bodyPr/>
                    <a:lstStyle/>
                    <a:p>
                      <a:pPr algn="ctr"/>
                      <a:r>
                        <a:rPr lang="nb-NO" dirty="0"/>
                        <a:t>2</a:t>
                      </a:r>
                    </a:p>
                  </a:txBody>
                  <a:tcPr anchor="ctr"/>
                </a:tc>
                <a:tc>
                  <a:txBody>
                    <a:bodyPr/>
                    <a:lstStyle/>
                    <a:p>
                      <a:pPr algn="ctr"/>
                      <a:r>
                        <a:rPr lang="nb-NO" dirty="0"/>
                        <a:t>3</a:t>
                      </a:r>
                    </a:p>
                  </a:txBody>
                  <a:tcPr anchor="ctr"/>
                </a:tc>
                <a:tc>
                  <a:txBody>
                    <a:bodyPr/>
                    <a:lstStyle/>
                    <a:p>
                      <a:pPr algn="ctr"/>
                      <a:r>
                        <a:rPr lang="nb-NO" dirty="0"/>
                        <a:t>4</a:t>
                      </a:r>
                    </a:p>
                  </a:txBody>
                  <a:tcPr anchor="ctr"/>
                </a:tc>
                <a:tc>
                  <a:txBody>
                    <a:bodyPr/>
                    <a:lstStyle/>
                    <a:p>
                      <a:pPr algn="ctr"/>
                      <a:r>
                        <a:rPr lang="nb-NO" dirty="0"/>
                        <a:t>5</a:t>
                      </a:r>
                    </a:p>
                  </a:txBody>
                  <a:tcPr anchor="ctr"/>
                </a:tc>
                <a:tc>
                  <a:txBody>
                    <a:bodyPr/>
                    <a:lstStyle/>
                    <a:p>
                      <a:pPr algn="ctr"/>
                      <a:r>
                        <a:rPr lang="nb-NO" dirty="0"/>
                        <a:t>6</a:t>
                      </a:r>
                    </a:p>
                  </a:txBody>
                  <a:tcPr anchor="ctr"/>
                </a:tc>
                <a:tc>
                  <a:txBody>
                    <a:bodyPr/>
                    <a:lstStyle/>
                    <a:p>
                      <a:pPr algn="ctr"/>
                      <a:r>
                        <a:rPr lang="nb-NO" dirty="0"/>
                        <a:t>7</a:t>
                      </a:r>
                    </a:p>
                  </a:txBody>
                  <a:tcPr anchor="ctr"/>
                </a:tc>
                <a:tc>
                  <a:txBody>
                    <a:bodyPr/>
                    <a:lstStyle/>
                    <a:p>
                      <a:pPr algn="ctr"/>
                      <a:r>
                        <a:rPr lang="nb-NO" dirty="0"/>
                        <a:t>8</a:t>
                      </a:r>
                    </a:p>
                  </a:txBody>
                  <a:tcPr anchor="ctr"/>
                </a:tc>
                <a:tc>
                  <a:txBody>
                    <a:bodyPr/>
                    <a:lstStyle/>
                    <a:p>
                      <a:pPr algn="ctr"/>
                      <a:r>
                        <a:rPr lang="nb-NO" dirty="0"/>
                        <a:t>9</a:t>
                      </a:r>
                    </a:p>
                  </a:txBody>
                  <a:tcPr anchor="ctr"/>
                </a:tc>
                <a:tc>
                  <a:txBody>
                    <a:bodyPr/>
                    <a:lstStyle/>
                    <a:p>
                      <a:pPr algn="ctr"/>
                      <a:r>
                        <a:rPr lang="nb-NO" dirty="0"/>
                        <a:t>10</a:t>
                      </a:r>
                    </a:p>
                  </a:txBody>
                  <a:tcPr anchor="ctr"/>
                </a:tc>
                <a:tc>
                  <a:txBody>
                    <a:bodyPr/>
                    <a:lstStyle/>
                    <a:p>
                      <a:pPr algn="ctr"/>
                      <a:r>
                        <a:rPr lang="nb-NO" dirty="0"/>
                        <a:t>11</a:t>
                      </a:r>
                    </a:p>
                  </a:txBody>
                  <a:tcPr anchor="ctr"/>
                </a:tc>
                <a:tc>
                  <a:txBody>
                    <a:bodyPr/>
                    <a:lstStyle/>
                    <a:p>
                      <a:pPr algn="ctr"/>
                      <a:r>
                        <a:rPr lang="nb-NO" dirty="0"/>
                        <a:t>12</a:t>
                      </a:r>
                    </a:p>
                  </a:txBody>
                  <a:tcPr anchor="ctr"/>
                </a:tc>
                <a:tc>
                  <a:txBody>
                    <a:bodyPr/>
                    <a:lstStyle/>
                    <a:p>
                      <a:pPr algn="ctr"/>
                      <a:r>
                        <a:rPr lang="nb-NO" dirty="0"/>
                        <a:t>13</a:t>
                      </a:r>
                    </a:p>
                  </a:txBody>
                  <a:tcPr anchor="ctr"/>
                </a:tc>
                <a:tc>
                  <a:txBody>
                    <a:bodyPr/>
                    <a:lstStyle/>
                    <a:p>
                      <a:pPr algn="ctr"/>
                      <a:r>
                        <a:rPr lang="nb-NO" dirty="0"/>
                        <a:t>14</a:t>
                      </a:r>
                    </a:p>
                  </a:txBody>
                  <a:tcPr anchor="ctr"/>
                </a:tc>
                <a:tc>
                  <a:txBody>
                    <a:bodyPr/>
                    <a:lstStyle/>
                    <a:p>
                      <a:pPr algn="ctr"/>
                      <a:r>
                        <a:rPr lang="nb-NO" dirty="0"/>
                        <a:t>15</a:t>
                      </a:r>
                    </a:p>
                  </a:txBody>
                  <a:tcPr anchor="ctr"/>
                </a:tc>
                <a:tc>
                  <a:txBody>
                    <a:bodyPr/>
                    <a:lstStyle/>
                    <a:p>
                      <a:pPr algn="ctr"/>
                      <a:r>
                        <a:rPr lang="nb-NO" dirty="0"/>
                        <a:t>SUM</a:t>
                      </a:r>
                    </a:p>
                  </a:txBody>
                  <a:tcPr anchor="ctr"/>
                </a:tc>
                <a:extLst>
                  <a:ext uri="{0D108BD9-81ED-4DB2-BD59-A6C34878D82A}">
                    <a16:rowId xmlns:a16="http://schemas.microsoft.com/office/drawing/2014/main" val="3410747521"/>
                  </a:ext>
                </a:extLst>
              </a:tr>
              <a:tr h="872928">
                <a:tc>
                  <a:txBody>
                    <a:bodyPr/>
                    <a:lstStyle/>
                    <a:p>
                      <a:pPr algn="ctr"/>
                      <a:r>
                        <a:rPr lang="nb-NO" dirty="0"/>
                        <a:t>KORT</a:t>
                      </a:r>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a:p>
                  </a:txBody>
                  <a:tcPr anchor="ctr"/>
                </a:tc>
                <a:tc>
                  <a:txBody>
                    <a:bodyPr/>
                    <a:lstStyle/>
                    <a:p>
                      <a:pPr algn="ctr"/>
                      <a:endParaRPr lang="nb-NO"/>
                    </a:p>
                  </a:txBody>
                  <a:tcPr anchor="ctr"/>
                </a:tc>
                <a:tc>
                  <a:txBody>
                    <a:bodyPr/>
                    <a:lstStyle/>
                    <a:p>
                      <a:pPr algn="ctr"/>
                      <a:endParaRPr lang="nb-NO"/>
                    </a:p>
                  </a:txBody>
                  <a:tcPr anchor="ctr"/>
                </a:tc>
                <a:tc>
                  <a:txBody>
                    <a:bodyPr/>
                    <a:lstStyle/>
                    <a:p>
                      <a:pPr algn="ctr"/>
                      <a:endParaRPr lang="nb-NO"/>
                    </a:p>
                  </a:txBody>
                  <a:tcPr anchor="ctr"/>
                </a:tc>
                <a:tc>
                  <a:txBody>
                    <a:bodyPr/>
                    <a:lstStyle/>
                    <a:p>
                      <a:pPr algn="ctr"/>
                      <a:endParaRPr lang="nb-NO"/>
                    </a:p>
                  </a:txBody>
                  <a:tcPr anchor="ctr"/>
                </a:tc>
                <a:tc>
                  <a:txBody>
                    <a:bodyPr/>
                    <a:lstStyle/>
                    <a:p>
                      <a:pPr algn="ctr"/>
                      <a:endParaRPr lang="nb-NO"/>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extLst>
                  <a:ext uri="{0D108BD9-81ED-4DB2-BD59-A6C34878D82A}">
                    <a16:rowId xmlns:a16="http://schemas.microsoft.com/office/drawing/2014/main" val="279996083"/>
                  </a:ext>
                </a:extLst>
              </a:tr>
              <a:tr h="872928">
                <a:tc>
                  <a:txBody>
                    <a:bodyPr/>
                    <a:lstStyle/>
                    <a:p>
                      <a:pPr algn="ctr"/>
                      <a:r>
                        <a:rPr lang="nb-NO" dirty="0"/>
                        <a:t>POENG</a:t>
                      </a:r>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tc>
                  <a:txBody>
                    <a:bodyPr/>
                    <a:lstStyle/>
                    <a:p>
                      <a:pPr algn="ctr"/>
                      <a:endParaRPr lang="nb-NO" dirty="0"/>
                    </a:p>
                  </a:txBody>
                  <a:tcPr anchor="ctr"/>
                </a:tc>
                <a:extLst>
                  <a:ext uri="{0D108BD9-81ED-4DB2-BD59-A6C34878D82A}">
                    <a16:rowId xmlns:a16="http://schemas.microsoft.com/office/drawing/2014/main" val="565678081"/>
                  </a:ext>
                </a:extLst>
              </a:tr>
            </a:tbl>
          </a:graphicData>
        </a:graphic>
      </p:graphicFrame>
    </p:spTree>
    <p:extLst>
      <p:ext uri="{BB962C8B-B14F-4D97-AF65-F5344CB8AC3E}">
        <p14:creationId xmlns:p14="http://schemas.microsoft.com/office/powerpoint/2010/main" val="156909138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DFB633-D3FD-824F-9181-70D772F56B7F}"/>
              </a:ext>
            </a:extLst>
          </p:cNvPr>
          <p:cNvSpPr>
            <a:spLocks noGrp="1"/>
          </p:cNvSpPr>
          <p:nvPr>
            <p:ph type="title"/>
          </p:nvPr>
        </p:nvSpPr>
        <p:spPr/>
        <p:txBody>
          <a:bodyPr/>
          <a:lstStyle/>
          <a:p>
            <a:r>
              <a:rPr lang="nb-NO" dirty="0"/>
              <a:t>FORSPILLET – KORT 1</a:t>
            </a:r>
          </a:p>
        </p:txBody>
      </p:sp>
      <p:sp>
        <p:nvSpPr>
          <p:cNvPr id="3" name="Plassholder for innhold 2">
            <a:extLst>
              <a:ext uri="{FF2B5EF4-FFF2-40B4-BE49-F238E27FC236}">
                <a16:creationId xmlns:a16="http://schemas.microsoft.com/office/drawing/2014/main" id="{29305566-16AD-8742-A827-B936B93F1015}"/>
              </a:ext>
            </a:extLst>
          </p:cNvPr>
          <p:cNvSpPr>
            <a:spLocks noGrp="1"/>
          </p:cNvSpPr>
          <p:nvPr>
            <p:ph idx="1"/>
          </p:nvPr>
        </p:nvSpPr>
        <p:spPr/>
        <p:txBody>
          <a:bodyPr>
            <a:normAutofit fontScale="92500" lnSpcReduction="20000"/>
          </a:bodyPr>
          <a:lstStyle/>
          <a:p>
            <a:pPr marL="0" indent="0">
              <a:buNone/>
            </a:pPr>
            <a:r>
              <a:rPr lang="nb-NO" dirty="0"/>
              <a:t>Den svenske Riksdagen forlanger folkeavstemning i Norge om avsettelsen av kongen og unionsoppløsningen fordi Stortinget ikke hadde mandat til å oppløse unionen. Dette er et krav som må oppfylles før forhandlinger kan komme i gang.</a:t>
            </a:r>
          </a:p>
          <a:p>
            <a:pPr marL="0" indent="0">
              <a:buNone/>
            </a:pPr>
            <a:endParaRPr lang="nb-NO" dirty="0"/>
          </a:p>
          <a:p>
            <a:pPr marL="0" indent="0">
              <a:buNone/>
            </a:pPr>
            <a:r>
              <a:rPr lang="nb-NO" dirty="0"/>
              <a:t>Du svarer: </a:t>
            </a:r>
          </a:p>
          <a:p>
            <a:pPr marL="514350" lvl="0" indent="-514350">
              <a:buFont typeface="+mj-lt"/>
              <a:buAutoNum type="alphaLcParenR"/>
            </a:pPr>
            <a:r>
              <a:rPr lang="nb-NO" dirty="0"/>
              <a:t>Ja til dette kravet. Du begynner organiseringen av folkeavstemningen. </a:t>
            </a:r>
            <a:r>
              <a:rPr lang="nb-NO" dirty="0">
                <a:hlinkClick r:id="rId2" action="ppaction://hlinksldjump"/>
              </a:rPr>
              <a:t>Ta kort 5</a:t>
            </a:r>
            <a:r>
              <a:rPr lang="nb-NO" dirty="0"/>
              <a:t>.</a:t>
            </a:r>
          </a:p>
          <a:p>
            <a:pPr marL="514350" lvl="0" indent="-514350">
              <a:buFont typeface="+mj-lt"/>
              <a:buAutoNum type="alphaLcParenR"/>
            </a:pPr>
            <a:r>
              <a:rPr lang="nb-NO" dirty="0"/>
              <a:t>Nei til dette kravet. Når Riksdagen stiller ultimatum for i det hele tatt å begynne forhandlinger er dette en krenkelse av Stortinget og en fornærmelse mot det norske folk. </a:t>
            </a:r>
            <a:r>
              <a:rPr lang="nb-NO" dirty="0">
                <a:hlinkClick r:id="rId3" action="ppaction://hlinksldjump"/>
              </a:rPr>
              <a:t>Ta kort 4</a:t>
            </a:r>
            <a:r>
              <a:rPr lang="nb-NO" dirty="0"/>
              <a:t>.</a:t>
            </a:r>
          </a:p>
          <a:p>
            <a:pPr marL="514350" lvl="0" indent="-514350">
              <a:buFont typeface="+mj-lt"/>
              <a:buAutoNum type="alphaLcParenR"/>
            </a:pPr>
            <a:r>
              <a:rPr lang="nb-NO" dirty="0"/>
              <a:t>Ja til prinsippet om folkeavstemning, men den skal ikke holdes før alle andre krav er diskutert. </a:t>
            </a:r>
            <a:r>
              <a:rPr lang="nb-NO" dirty="0">
                <a:hlinkClick r:id="rId4" action="ppaction://hlinksldjump"/>
              </a:rPr>
              <a:t>Ta kort 2</a:t>
            </a:r>
            <a:r>
              <a:rPr lang="nb-NO" dirty="0"/>
              <a:t>.</a:t>
            </a:r>
          </a:p>
          <a:p>
            <a:endParaRPr lang="nb-NO" dirty="0"/>
          </a:p>
        </p:txBody>
      </p:sp>
      <p:sp>
        <p:nvSpPr>
          <p:cNvPr id="4" name="Avrundet rektangel 3">
            <a:extLst>
              <a:ext uri="{FF2B5EF4-FFF2-40B4-BE49-F238E27FC236}">
                <a16:creationId xmlns:a16="http://schemas.microsoft.com/office/drawing/2014/main" id="{4D45E231-7E9E-F749-B99F-2237F8248353}"/>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1 poeng</a:t>
            </a:r>
          </a:p>
        </p:txBody>
      </p:sp>
    </p:spTree>
    <p:extLst>
      <p:ext uri="{BB962C8B-B14F-4D97-AF65-F5344CB8AC3E}">
        <p14:creationId xmlns:p14="http://schemas.microsoft.com/office/powerpoint/2010/main" val="20694808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2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85000" lnSpcReduction="20000"/>
          </a:bodyPr>
          <a:lstStyle/>
          <a:p>
            <a:pPr marL="0" indent="0">
              <a:buNone/>
            </a:pPr>
            <a:r>
              <a:rPr lang="nb-NO" dirty="0"/>
              <a:t>Ingen ting skjer – de europeiske stormaktene venter for å se hvordan den norske regjeringen håndterer denne situasjonen. Den svenske regjeringen gjentar Riksdagens krav om folkeavstemning i Norge om avsettelsen av kongen og unionsoppløsningen fordi Stortinget ikke hadde mandat til å oppløse unionen. Dette er et krav som må oppfylles før forhandlinger kan komme i gang.</a:t>
            </a:r>
          </a:p>
          <a:p>
            <a:pPr marL="0" indent="0">
              <a:buNone/>
            </a:pPr>
            <a:endParaRPr lang="nb-NO" dirty="0"/>
          </a:p>
          <a:p>
            <a:pPr marL="0" indent="0">
              <a:buNone/>
            </a:pPr>
            <a:r>
              <a:rPr lang="nb-NO" dirty="0"/>
              <a:t>Du svarer: </a:t>
            </a:r>
          </a:p>
          <a:p>
            <a:pPr marL="514350" lvl="0" indent="-514350">
              <a:buFont typeface="+mj-lt"/>
              <a:buAutoNum type="alphaLcParenR"/>
            </a:pPr>
            <a:r>
              <a:rPr lang="nb-NO" dirty="0"/>
              <a:t>At du godtar kravet om folkeavstemning og setter i gang med å arrangere den. </a:t>
            </a:r>
            <a:r>
              <a:rPr lang="nb-NO" dirty="0">
                <a:hlinkClick r:id="rId2" action="ppaction://hlinksldjump"/>
              </a:rPr>
              <a:t>Ta kort 5</a:t>
            </a:r>
            <a:r>
              <a:rPr lang="nb-NO" dirty="0"/>
              <a:t>.</a:t>
            </a:r>
          </a:p>
          <a:p>
            <a:pPr marL="514350" lvl="0" indent="-514350">
              <a:buFont typeface="+mj-lt"/>
              <a:buAutoNum type="alphaLcParenR"/>
            </a:pPr>
            <a:r>
              <a:rPr lang="nb-NO" dirty="0"/>
              <a:t>At det overhodet ikke kommer på tale å arrangere noen folkeavstemning fordi det er en fornærmelse mot det norske folk og en krenkelse av Stortinget. </a:t>
            </a:r>
            <a:r>
              <a:rPr lang="nb-NO" dirty="0">
                <a:hlinkClick r:id="rId3" action="ppaction://hlinksldjump"/>
              </a:rPr>
              <a:t>Ta kort 4</a:t>
            </a:r>
            <a:r>
              <a:rPr lang="nb-NO" dirty="0"/>
              <a:t>.</a:t>
            </a:r>
          </a:p>
          <a:p>
            <a:pPr marL="514350" lvl="0" indent="-514350">
              <a:buFont typeface="+mj-lt"/>
              <a:buAutoNum type="alphaLcParenR"/>
            </a:pPr>
            <a:r>
              <a:rPr lang="nb-NO" dirty="0"/>
              <a:t>At den svenske regjeringen i det minste kunne opplyse hva man skal forhandle om hvis det blir holdt folkeavstemning i Norge. </a:t>
            </a:r>
            <a:r>
              <a:rPr lang="nb-NO" dirty="0">
                <a:hlinkClick r:id="rId4" action="ppaction://hlinksldjump"/>
              </a:rPr>
              <a:t>Ta kort 9</a:t>
            </a:r>
            <a:r>
              <a:rPr lang="nb-NO" dirty="0"/>
              <a:t>.</a:t>
            </a:r>
          </a:p>
          <a:p>
            <a:endParaRPr lang="nb-NO" dirty="0"/>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3 poeng</a:t>
            </a:r>
          </a:p>
        </p:txBody>
      </p:sp>
    </p:spTree>
    <p:extLst>
      <p:ext uri="{BB962C8B-B14F-4D97-AF65-F5344CB8AC3E}">
        <p14:creationId xmlns:p14="http://schemas.microsoft.com/office/powerpoint/2010/main" val="85116081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3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70000" lnSpcReduction="20000"/>
          </a:bodyPr>
          <a:lstStyle/>
          <a:p>
            <a:pPr marL="0" indent="0">
              <a:buNone/>
            </a:pPr>
            <a:r>
              <a:rPr lang="nb-NO" dirty="0"/>
              <a:t>Stadig flere norske menn melder seg til militærtjeneste. Nå får du full støtte fra alle nasjonalistene som tidligere syntes du var ettergivende. Derimot får du nå kritikk fra de moderate kretsene i Norge. At den norske hæren bygges opp, gjør tydeligvis inntrykk på svenskene. Men også i Sverige blir det mobilisert. </a:t>
            </a:r>
          </a:p>
          <a:p>
            <a:pPr marL="0" indent="0">
              <a:buNone/>
            </a:pPr>
            <a:r>
              <a:rPr lang="nb-NO" dirty="0"/>
              <a:t>Du velger:</a:t>
            </a:r>
          </a:p>
          <a:p>
            <a:pPr marL="514350" lvl="0" indent="-514350">
              <a:buFont typeface="+mj-lt"/>
              <a:buAutoNum type="alphaLcParenR"/>
            </a:pPr>
            <a:r>
              <a:rPr lang="nb-NO" dirty="0"/>
              <a:t>Å vise svenskene at du er urokkelig. Du gir ordre til at grensefestningene skal fylles med norske soldater og at de norske panserskipene skal samles i Kristianiafjorden. </a:t>
            </a:r>
            <a:r>
              <a:rPr lang="nb-NO" dirty="0">
                <a:hlinkClick r:id="rId2" action="ppaction://hlinksldjump"/>
              </a:rPr>
              <a:t>Ta kort 23</a:t>
            </a:r>
            <a:r>
              <a:rPr lang="nb-NO" dirty="0"/>
              <a:t>.</a:t>
            </a:r>
          </a:p>
          <a:p>
            <a:pPr marL="514350" lvl="0" indent="-514350">
              <a:buFont typeface="+mj-lt"/>
              <a:buAutoNum type="alphaLcParenR"/>
            </a:pPr>
            <a:r>
              <a:rPr lang="nb-NO" dirty="0"/>
              <a:t>Å trekke inn stormaktene. I første omgang forsøker du å vinne forståelse for de norske synspunktene i Storbritannia, Frankrike og Russland. Samtidig antyder du overfor stormaktene at du er villig til å strekke deg veldig langt overfor de svenske kravene, men at Norge trenger støtte mot ”storebror”. </a:t>
            </a:r>
            <a:r>
              <a:rPr lang="nb-NO" dirty="0">
                <a:hlinkClick r:id="rId3" action="ppaction://hlinksldjump"/>
              </a:rPr>
              <a:t>Ta kort 6</a:t>
            </a:r>
            <a:r>
              <a:rPr lang="nb-NO" dirty="0"/>
              <a:t>. </a:t>
            </a:r>
          </a:p>
          <a:p>
            <a:pPr marL="514350" lvl="0" indent="-514350">
              <a:buFont typeface="+mj-lt"/>
              <a:buAutoNum type="alphaLcParenR"/>
            </a:pPr>
            <a:r>
              <a:rPr lang="nb-NO" dirty="0"/>
              <a:t>Å satse alt på stormaktene. I dypeste hemmelighet inngår du først en allianse med Russland om at hvis det oppstår krig mellom Norge og Sverige, så skal Russland erklære krig mot Sverige og rykke inn i Nord-Sverige. Du inngår også en allianse med Storbritannia og Frankrike om at hvis Tyskland hjelper Sverige under en eventuell krig, så skal Storbritannia og Frankrike erklære krig mot Tyskland. </a:t>
            </a:r>
            <a:r>
              <a:rPr lang="nb-NO" dirty="0">
                <a:hlinkClick r:id="rId4" action="ppaction://hlinksldjump"/>
              </a:rPr>
              <a:t>Ta kort 7</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6 poeng</a:t>
            </a:r>
          </a:p>
        </p:txBody>
      </p:sp>
    </p:spTree>
    <p:extLst>
      <p:ext uri="{BB962C8B-B14F-4D97-AF65-F5344CB8AC3E}">
        <p14:creationId xmlns:p14="http://schemas.microsoft.com/office/powerpoint/2010/main" val="28820482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AC26C-E15E-FF49-B56F-C425889564C9}"/>
              </a:ext>
            </a:extLst>
          </p:cNvPr>
          <p:cNvSpPr>
            <a:spLocks noGrp="1"/>
          </p:cNvSpPr>
          <p:nvPr>
            <p:ph type="title"/>
          </p:nvPr>
        </p:nvSpPr>
        <p:spPr>
          <a:xfrm>
            <a:off x="838200" y="365125"/>
            <a:ext cx="8329551" cy="1325563"/>
          </a:xfrm>
        </p:spPr>
        <p:txBody>
          <a:bodyPr/>
          <a:lstStyle/>
          <a:p>
            <a:r>
              <a:rPr lang="nb-NO" dirty="0"/>
              <a:t>KORT 4 </a:t>
            </a:r>
          </a:p>
        </p:txBody>
      </p:sp>
      <p:sp>
        <p:nvSpPr>
          <p:cNvPr id="3" name="Plassholder for innhold 2">
            <a:extLst>
              <a:ext uri="{FF2B5EF4-FFF2-40B4-BE49-F238E27FC236}">
                <a16:creationId xmlns:a16="http://schemas.microsoft.com/office/drawing/2014/main" id="{7A8C9F58-B77B-A843-A275-CBA0E198F9AA}"/>
              </a:ext>
            </a:extLst>
          </p:cNvPr>
          <p:cNvSpPr>
            <a:spLocks noGrp="1"/>
          </p:cNvSpPr>
          <p:nvPr>
            <p:ph idx="1"/>
          </p:nvPr>
        </p:nvSpPr>
        <p:spPr/>
        <p:txBody>
          <a:bodyPr>
            <a:normAutofit fontScale="77500" lnSpcReduction="20000"/>
          </a:bodyPr>
          <a:lstStyle/>
          <a:p>
            <a:pPr marL="0" indent="0">
              <a:buNone/>
            </a:pPr>
            <a:r>
              <a:rPr lang="nb-NO" dirty="0"/>
              <a:t>Den svenske regjeringen innkaller stadig flere militære mannskaper. Du mobiliserer også norske soldater, men det er klart at de svenske hærstyrkene er meget større og bedre utstyrt enn de norske. Den svenske regjeringen gjentar og skjerper Riksdagens krav om folkeavstemning i Norge om avsettelsen av kongen og unionsoppløsningen. Dette er fortsatt et krav som må oppfylles før forhandlinger kan komme i gang.</a:t>
            </a:r>
            <a:r>
              <a:rPr lang="nb-NO" dirty="0">
                <a:effectLst/>
              </a:rPr>
              <a:t> </a:t>
            </a:r>
            <a:endParaRPr lang="nb-NO" dirty="0"/>
          </a:p>
          <a:p>
            <a:pPr marL="0" indent="0">
              <a:buNone/>
            </a:pPr>
            <a:r>
              <a:rPr lang="nb-NO" dirty="0"/>
              <a:t>Du svarer: </a:t>
            </a:r>
          </a:p>
          <a:p>
            <a:pPr marL="514350" lvl="0" indent="-514350">
              <a:buFont typeface="+mj-lt"/>
              <a:buAutoNum type="alphaLcParenR"/>
            </a:pPr>
            <a:r>
              <a:rPr lang="nb-NO" dirty="0"/>
              <a:t>Ja til kravet om folkeavstemning og du begynner å organisere den slik at din regjerings posisjon blir styrket. </a:t>
            </a:r>
            <a:r>
              <a:rPr lang="nb-NO" dirty="0">
                <a:hlinkClick r:id="rId2" action="ppaction://hlinksldjump"/>
              </a:rPr>
              <a:t>Ta kort 5</a:t>
            </a:r>
            <a:r>
              <a:rPr lang="nb-NO" dirty="0"/>
              <a:t>.</a:t>
            </a:r>
          </a:p>
          <a:p>
            <a:pPr marL="514350" lvl="0" indent="-514350">
              <a:buFont typeface="+mj-lt"/>
              <a:buAutoNum type="alphaLcParenR"/>
            </a:pPr>
            <a:r>
              <a:rPr lang="nb-NO" dirty="0"/>
              <a:t>Nei til dette kravet. Hvis svenskene allerede i utgangspunktet skal fornærme det norske folk, har det ingen hensikt å gå til forhandlinger. Når bare den norske hæren er på plass langs grensen, regner du med at svenskene vil bli mer medgjørlige. </a:t>
            </a:r>
            <a:r>
              <a:rPr lang="nb-NO" dirty="0">
                <a:hlinkClick r:id="rId3" action="ppaction://hlinksldjump"/>
              </a:rPr>
              <a:t>Ta kort 15</a:t>
            </a:r>
            <a:r>
              <a:rPr lang="nb-NO" dirty="0"/>
              <a:t>.</a:t>
            </a:r>
          </a:p>
          <a:p>
            <a:pPr marL="514350" lvl="0" indent="-514350">
              <a:buFont typeface="+mj-lt"/>
              <a:buAutoNum type="alphaLcParenR"/>
            </a:pPr>
            <a:r>
              <a:rPr lang="nb-NO" dirty="0"/>
              <a:t>Ved å foreslå for den svenske statsministeren at både Norge og Sverige skal stoppe all videre mobilisering av soldater og at hærstyrkene skal holdes vekk fra grenseområdene. Samtidig sier du ja til prinsippet om folkeavstemning, men vil gjerne at alle krav legges fram slik at du vet hva som skal diskuteres. </a:t>
            </a:r>
            <a:r>
              <a:rPr lang="nb-NO" dirty="0">
                <a:hlinkClick r:id="rId4" action="ppaction://hlinksldjump"/>
              </a:rPr>
              <a:t>Ta kort 9</a:t>
            </a:r>
            <a:r>
              <a:rPr lang="nb-NO" dirty="0"/>
              <a:t>.</a:t>
            </a:r>
          </a:p>
        </p:txBody>
      </p:sp>
      <p:sp>
        <p:nvSpPr>
          <p:cNvPr id="4" name="Avrundet rektangel 3">
            <a:extLst>
              <a:ext uri="{FF2B5EF4-FFF2-40B4-BE49-F238E27FC236}">
                <a16:creationId xmlns:a16="http://schemas.microsoft.com/office/drawing/2014/main" id="{26B09C6F-75B2-F94A-A1CD-C38DF601EB34}"/>
              </a:ext>
            </a:extLst>
          </p:cNvPr>
          <p:cNvSpPr/>
          <p:nvPr/>
        </p:nvSpPr>
        <p:spPr>
          <a:xfrm>
            <a:off x="9809018" y="403761"/>
            <a:ext cx="1888177" cy="90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t>6 poeng</a:t>
            </a:r>
          </a:p>
        </p:txBody>
      </p:sp>
    </p:spTree>
    <p:extLst>
      <p:ext uri="{BB962C8B-B14F-4D97-AF65-F5344CB8AC3E}">
        <p14:creationId xmlns:p14="http://schemas.microsoft.com/office/powerpoint/2010/main" val="63748626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5838</Words>
  <Application>Microsoft Macintosh PowerPoint</Application>
  <PresentationFormat>Widescreen</PresentationFormat>
  <Paragraphs>228</Paragraphs>
  <Slides>34</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34</vt:i4>
      </vt:variant>
    </vt:vector>
  </HeadingPairs>
  <TitlesOfParts>
    <vt:vector size="38" baseType="lpstr">
      <vt:lpstr>Arial</vt:lpstr>
      <vt:lpstr>Calibri</vt:lpstr>
      <vt:lpstr>Calibri Light</vt:lpstr>
      <vt:lpstr>Office-tema</vt:lpstr>
      <vt:lpstr>Karlstad-forhandlingene</vt:lpstr>
      <vt:lpstr>INNLEDNING</vt:lpstr>
      <vt:lpstr>BAKGRUNN</vt:lpstr>
      <vt:lpstr>RUNDE – KORT – POENG</vt:lpstr>
      <vt:lpstr>POENGTABELL</vt:lpstr>
      <vt:lpstr>FORSPILLET – KORT 1</vt:lpstr>
      <vt:lpstr>KORT 2 </vt:lpstr>
      <vt:lpstr>KORT 3 </vt:lpstr>
      <vt:lpstr>KORT 4 </vt:lpstr>
      <vt:lpstr>KORT 5 </vt:lpstr>
      <vt:lpstr>KORT 6 </vt:lpstr>
      <vt:lpstr>KORT 7 </vt:lpstr>
      <vt:lpstr>KORT 8 </vt:lpstr>
      <vt:lpstr>KORT 9</vt:lpstr>
      <vt:lpstr>KORT 10 </vt:lpstr>
      <vt:lpstr>KORT 11 </vt:lpstr>
      <vt:lpstr>KORT 12 </vt:lpstr>
      <vt:lpstr>KORT 13</vt:lpstr>
      <vt:lpstr>KORT 14 </vt:lpstr>
      <vt:lpstr>KORT 15</vt:lpstr>
      <vt:lpstr>KORT 16</vt:lpstr>
      <vt:lpstr>KORT 17 </vt:lpstr>
      <vt:lpstr>KORT 18 </vt:lpstr>
      <vt:lpstr>KORT 19 </vt:lpstr>
      <vt:lpstr>KORT 20 </vt:lpstr>
      <vt:lpstr>KORT 21</vt:lpstr>
      <vt:lpstr>KORT 22 </vt:lpstr>
      <vt:lpstr>KORT 23 </vt:lpstr>
      <vt:lpstr>KORT 24 </vt:lpstr>
      <vt:lpstr>KORT 25 </vt:lpstr>
      <vt:lpstr>KORT 26 </vt:lpstr>
      <vt:lpstr>KORT 27 </vt:lpstr>
      <vt:lpstr>KORT 28 </vt:lpstr>
      <vt:lpstr>KORT 29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Karlstad-forhandlingene</dc:title>
  <dc:creator>Karsten Korbøl</dc:creator>
  <cp:lastModifiedBy>Karsten Korbøl</cp:lastModifiedBy>
  <cp:revision>21</cp:revision>
  <dcterms:created xsi:type="dcterms:W3CDTF">2021-02-09T10:32:35Z</dcterms:created>
  <dcterms:modified xsi:type="dcterms:W3CDTF">2021-02-26T12:28:56Z</dcterms:modified>
</cp:coreProperties>
</file>